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18288000" cy="10287000"/>
  <p:notesSz cx="6858000" cy="9144000"/>
  <p:embeddedFontLst>
    <p:embeddedFont>
      <p:font typeface="Verdana Bold" charset="1" panose="020B0804030504040204"/>
      <p:regular r:id="rId23"/>
    </p:embeddedFont>
    <p:embeddedFont>
      <p:font typeface="Verdana" charset="1" panose="020B0604030504040204"/>
      <p:regular r:id="rId24"/>
    </p:embeddedFont>
    <p:embeddedFont>
      <p:font typeface="Verdana Italics" charset="1" panose="020B06040305040B0204"/>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png" Type="http://schemas.openxmlformats.org/officeDocument/2006/relationships/image"/><Relationship Id="rId3" Target="../media/image10.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https://www.irisvanuden.nl" TargetMode="External" Type="http://schemas.openxmlformats.org/officeDocument/2006/relationships/hyperlink"/></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 Id="rId3" Target="https://www.irisvanuden.nl" TargetMode="External" Type="http://schemas.openxmlformats.org/officeDocument/2006/relationships/hyperlink"/><Relationship Id="rId4" Target="../media/image2.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jpe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2.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2.png" Type="http://schemas.openxmlformats.org/officeDocument/2006/relationships/image"/><Relationship Id="rId4" Target="../media/image6.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7.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png" Type="http://schemas.openxmlformats.org/officeDocument/2006/relationships/image"/><Relationship Id="rId3" Target="../media/image8.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543E31"/>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32911" y="429749"/>
            <a:ext cx="17182890" cy="9257863"/>
          </a:xfrm>
          <a:custGeom>
            <a:avLst/>
            <a:gdLst/>
            <a:ahLst/>
            <a:cxnLst/>
            <a:rect r="r" b="b" t="t" l="l"/>
            <a:pathLst>
              <a:path h="9257863" w="17182890">
                <a:moveTo>
                  <a:pt x="0" y="0"/>
                </a:moveTo>
                <a:lnTo>
                  <a:pt x="17182890" y="0"/>
                </a:lnTo>
                <a:lnTo>
                  <a:pt x="17182890" y="9257862"/>
                </a:lnTo>
                <a:lnTo>
                  <a:pt x="0" y="9257862"/>
                </a:lnTo>
                <a:lnTo>
                  <a:pt x="0" y="0"/>
                </a:lnTo>
                <a:close/>
              </a:path>
            </a:pathLst>
          </a:custGeom>
          <a:blipFill>
            <a:blip r:embed="rId2">
              <a:alphaModFix amt="21999"/>
            </a:blip>
            <a:stretch>
              <a:fillRect l="-1305" t="-15710" r="0" b="-17787"/>
            </a:stretch>
          </a:blipFill>
        </p:spPr>
      </p:sp>
      <p:grpSp>
        <p:nvGrpSpPr>
          <p:cNvPr name="Group 6" id="6"/>
          <p:cNvGrpSpPr/>
          <p:nvPr/>
        </p:nvGrpSpPr>
        <p:grpSpPr>
          <a:xfrm rot="0">
            <a:off x="1122991" y="1028700"/>
            <a:ext cx="5250159" cy="8229600"/>
            <a:chOff x="0" y="0"/>
            <a:chExt cx="1382758" cy="2167467"/>
          </a:xfrm>
        </p:grpSpPr>
        <p:sp>
          <p:nvSpPr>
            <p:cNvPr name="Freeform 7" id="7"/>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8" id="8"/>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3">
              <a:alphaModFix amt="50000"/>
            </a:blip>
            <a:stretch>
              <a:fillRect l="-8236" t="0" r="-481094" b="0"/>
            </a:stretch>
          </a:blipFill>
        </p:spPr>
      </p:sp>
      <p:sp>
        <p:nvSpPr>
          <p:cNvPr name="Freeform 10" id="10"/>
          <p:cNvSpPr/>
          <p:nvPr/>
        </p:nvSpPr>
        <p:spPr>
          <a:xfrm flipH="false" flipV="false" rot="0">
            <a:off x="2664956" y="2258684"/>
            <a:ext cx="1410056" cy="1025495"/>
          </a:xfrm>
          <a:custGeom>
            <a:avLst/>
            <a:gdLst/>
            <a:ahLst/>
            <a:cxnLst/>
            <a:rect r="r" b="b" t="t" l="l"/>
            <a:pathLst>
              <a:path h="1025495" w="1410056">
                <a:moveTo>
                  <a:pt x="0" y="0"/>
                </a:moveTo>
                <a:lnTo>
                  <a:pt x="1410056" y="0"/>
                </a:lnTo>
                <a:lnTo>
                  <a:pt x="1410056" y="1025495"/>
                </a:lnTo>
                <a:lnTo>
                  <a:pt x="0" y="1025495"/>
                </a:lnTo>
                <a:lnTo>
                  <a:pt x="0" y="0"/>
                </a:lnTo>
                <a:close/>
              </a:path>
            </a:pathLst>
          </a:custGeom>
          <a:blipFill>
            <a:blip r:embed="rId4"/>
            <a:stretch>
              <a:fillRect l="-99394" t="-39653" r="-391818" b="-435486"/>
            </a:stretch>
          </a:blipFill>
        </p:spPr>
      </p:sp>
      <p:sp>
        <p:nvSpPr>
          <p:cNvPr name="TextBox 11" id="11"/>
          <p:cNvSpPr txBox="true"/>
          <p:nvPr/>
        </p:nvSpPr>
        <p:spPr>
          <a:xfrm rot="0">
            <a:off x="1481909" y="4820285"/>
            <a:ext cx="3394986" cy="4017645"/>
          </a:xfrm>
          <a:prstGeom prst="rect">
            <a:avLst/>
          </a:prstGeom>
        </p:spPr>
        <p:txBody>
          <a:bodyPr anchor="t" rtlCol="false" tIns="0" lIns="0" bIns="0" rIns="0">
            <a:spAutoFit/>
          </a:bodyPr>
          <a:lstStyle/>
          <a:p>
            <a:pPr algn="ctr">
              <a:lnSpc>
                <a:spcPts val="2800"/>
              </a:lnSpc>
            </a:pPr>
            <a:r>
              <a:rPr lang="en-US" b="true" sz="2000">
                <a:solidFill>
                  <a:srgbClr val="543E31"/>
                </a:solidFill>
                <a:latin typeface="Verdana Bold"/>
                <a:ea typeface="Verdana Bold"/>
                <a:cs typeface="Verdana Bold"/>
                <a:sym typeface="Verdana Bold"/>
              </a:rPr>
              <a:t>Media Pakket</a:t>
            </a:r>
          </a:p>
          <a:p>
            <a:pPr algn="ctr">
              <a:lnSpc>
                <a:spcPts val="2800"/>
              </a:lnSpc>
            </a:pPr>
            <a:r>
              <a:rPr lang="en-US" b="true" sz="2000">
                <a:solidFill>
                  <a:srgbClr val="543E31"/>
                </a:solidFill>
                <a:latin typeface="Verdana Bold"/>
                <a:ea typeface="Verdana Bold"/>
                <a:cs typeface="Verdana Bold"/>
                <a:sym typeface="Verdana Bold"/>
              </a:rPr>
              <a:t>Iris van Uden </a:t>
            </a:r>
          </a:p>
          <a:p>
            <a:pPr algn="ctr">
              <a:lnSpc>
                <a:spcPts val="3219"/>
              </a:lnSpc>
            </a:pPr>
          </a:p>
          <a:p>
            <a:pPr algn="ctr">
              <a:lnSpc>
                <a:spcPts val="2799"/>
              </a:lnSpc>
            </a:pPr>
            <a:r>
              <a:rPr lang="en-US" sz="1999">
                <a:solidFill>
                  <a:srgbClr val="543E31"/>
                </a:solidFill>
                <a:latin typeface="Verdana"/>
                <a:ea typeface="Verdana"/>
                <a:cs typeface="Verdana"/>
                <a:sym typeface="Verdana"/>
              </a:rPr>
              <a:t>Spreker, Dagvoorzitter en Coach.</a:t>
            </a:r>
          </a:p>
          <a:p>
            <a:pPr algn="ctr">
              <a:lnSpc>
                <a:spcPts val="2659"/>
              </a:lnSpc>
            </a:pPr>
          </a:p>
          <a:p>
            <a:pPr algn="ctr">
              <a:lnSpc>
                <a:spcPts val="2380"/>
              </a:lnSpc>
            </a:pPr>
            <a:r>
              <a:rPr lang="en-US" sz="1700" i="true">
                <a:solidFill>
                  <a:srgbClr val="543E31"/>
                </a:solidFill>
                <a:latin typeface="Verdana Italics"/>
                <a:ea typeface="Verdana Italics"/>
                <a:cs typeface="Verdana Italics"/>
                <a:sym typeface="Verdana Italics"/>
              </a:rPr>
              <a:t>Voor vrouwen in </a:t>
            </a:r>
          </a:p>
          <a:p>
            <a:pPr algn="ctr">
              <a:lnSpc>
                <a:spcPts val="2380"/>
              </a:lnSpc>
            </a:pPr>
            <a:r>
              <a:rPr lang="en-US" sz="1700" i="true">
                <a:solidFill>
                  <a:srgbClr val="543E31"/>
                </a:solidFill>
                <a:latin typeface="Verdana Italics"/>
                <a:ea typeface="Verdana Italics"/>
                <a:cs typeface="Verdana Italics"/>
                <a:sym typeface="Verdana Italics"/>
              </a:rPr>
              <a:t>mannelijke sectoren</a:t>
            </a:r>
          </a:p>
          <a:p>
            <a:pPr algn="ctr">
              <a:lnSpc>
                <a:spcPts val="2659"/>
              </a:lnSpc>
            </a:pPr>
          </a:p>
          <a:p>
            <a:pPr algn="ctr">
              <a:lnSpc>
                <a:spcPts val="2380"/>
              </a:lnSpc>
            </a:pPr>
            <a:r>
              <a:rPr lang="en-US" sz="1700" i="true">
                <a:solidFill>
                  <a:srgbClr val="543E31"/>
                </a:solidFill>
                <a:latin typeface="Verdana Italics"/>
                <a:ea typeface="Verdana Italics"/>
                <a:cs typeface="Verdana Italics"/>
                <a:sym typeface="Verdana Italics"/>
              </a:rPr>
              <a:t>2025</a:t>
            </a:r>
          </a:p>
          <a:p>
            <a:pPr algn="ctr">
              <a:lnSpc>
                <a:spcPts val="2659"/>
              </a:lnSpc>
            </a:pPr>
          </a:p>
          <a:p>
            <a:pPr algn="ctr">
              <a:lnSpc>
                <a:spcPts val="2659"/>
              </a:lnSpc>
              <a:spcBef>
                <a:spcPct val="0"/>
              </a:spcBef>
            </a:pP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32047" y="-218986"/>
            <a:ext cx="18255953" cy="10754039"/>
          </a:xfrm>
          <a:custGeom>
            <a:avLst/>
            <a:gdLst/>
            <a:ahLst/>
            <a:cxnLst/>
            <a:rect r="r" b="b" t="t" l="l"/>
            <a:pathLst>
              <a:path h="10754039" w="18255953">
                <a:moveTo>
                  <a:pt x="0" y="0"/>
                </a:moveTo>
                <a:lnTo>
                  <a:pt x="18255953" y="0"/>
                </a:lnTo>
                <a:lnTo>
                  <a:pt x="18255953" y="10754039"/>
                </a:lnTo>
                <a:lnTo>
                  <a:pt x="0" y="10754039"/>
                </a:lnTo>
                <a:lnTo>
                  <a:pt x="0" y="0"/>
                </a:lnTo>
                <a:close/>
              </a:path>
            </a:pathLst>
          </a:custGeom>
          <a:blipFill>
            <a:blip r:embed="rId2">
              <a:alphaModFix amt="28000"/>
            </a:blip>
            <a:stretch>
              <a:fillRect l="-175" t="-59051" r="0" b="-61087"/>
            </a:stretch>
          </a:blipFill>
        </p:spPr>
      </p:sp>
      <p:sp>
        <p:nvSpPr>
          <p:cNvPr name="TextBox 6" id="6"/>
          <p:cNvSpPr txBox="true"/>
          <p:nvPr/>
        </p:nvSpPr>
        <p:spPr>
          <a:xfrm rot="0">
            <a:off x="1028700" y="2714298"/>
            <a:ext cx="8115300" cy="4087495"/>
          </a:xfrm>
          <a:prstGeom prst="rect">
            <a:avLst/>
          </a:prstGeom>
        </p:spPr>
        <p:txBody>
          <a:bodyPr anchor="t" rtlCol="false" tIns="0" lIns="0" bIns="0" rIns="0">
            <a:spAutoFit/>
          </a:bodyPr>
          <a:lstStyle/>
          <a:p>
            <a:pPr algn="l">
              <a:lnSpc>
                <a:spcPts val="3499"/>
              </a:lnSpc>
            </a:pPr>
            <a:r>
              <a:rPr lang="en-US" sz="2499" b="true">
                <a:solidFill>
                  <a:srgbClr val="9A5F41"/>
                </a:solidFill>
                <a:latin typeface="Verdana Bold"/>
                <a:ea typeface="Verdana Bold"/>
                <a:cs typeface="Verdana Bold"/>
                <a:sym typeface="Verdana Bold"/>
              </a:rPr>
              <a:t>Voor organisaties</a:t>
            </a:r>
          </a:p>
          <a:p>
            <a:pPr algn="l">
              <a:lnSpc>
                <a:spcPts val="2659"/>
              </a:lnSpc>
            </a:pPr>
          </a:p>
          <a:p>
            <a:pPr algn="l">
              <a:lnSpc>
                <a:spcPts val="2659"/>
              </a:lnSpc>
            </a:pPr>
            <a:r>
              <a:rPr lang="en-US" sz="1899">
                <a:solidFill>
                  <a:srgbClr val="9A5F41"/>
                </a:solidFill>
                <a:latin typeface="Verdana"/>
                <a:ea typeface="Verdana"/>
                <a:cs typeface="Verdana"/>
                <a:sym typeface="Verdana"/>
              </a:rPr>
              <a:t>Organisaties die inzetten op vrouwelijk leiderschap en diversiteit presteren beter. Gemixte teams zijn innovatiever, creatiever en menselijker. Vrouwen brengen kwaliteiten mee die organisaties versterken: samenwerking, empathie, inclusie en duurzame besluitvorming.</a:t>
            </a:r>
          </a:p>
          <a:p>
            <a:pPr algn="l">
              <a:lnSpc>
                <a:spcPts val="2659"/>
              </a:lnSpc>
            </a:pPr>
          </a:p>
          <a:p>
            <a:pPr algn="l">
              <a:lnSpc>
                <a:spcPts val="2659"/>
              </a:lnSpc>
            </a:pPr>
            <a:r>
              <a:rPr lang="en-US" sz="1899">
                <a:solidFill>
                  <a:srgbClr val="9A5F41"/>
                </a:solidFill>
                <a:latin typeface="Verdana"/>
                <a:ea typeface="Verdana"/>
                <a:cs typeface="Verdana"/>
                <a:sym typeface="Verdana"/>
              </a:rPr>
              <a:t>Ik help organisaties:</a:t>
            </a:r>
          </a:p>
          <a:p>
            <a:pPr algn="l" marL="410209" indent="-205105" lvl="1">
              <a:lnSpc>
                <a:spcPts val="2659"/>
              </a:lnSpc>
              <a:buFont typeface="Arial"/>
              <a:buChar char="•"/>
            </a:pPr>
            <a:r>
              <a:rPr lang="en-US" sz="1899">
                <a:solidFill>
                  <a:srgbClr val="9A5F41"/>
                </a:solidFill>
                <a:latin typeface="Verdana"/>
                <a:ea typeface="Verdana"/>
                <a:cs typeface="Verdana"/>
                <a:sym typeface="Verdana"/>
              </a:rPr>
              <a:t>Meer vrouwelijke rolmodellen zichtbaar te maken</a:t>
            </a:r>
          </a:p>
          <a:p>
            <a:pPr algn="l" marL="410209" indent="-205105" lvl="1">
              <a:lnSpc>
                <a:spcPts val="2659"/>
              </a:lnSpc>
              <a:spcBef>
                <a:spcPct val="0"/>
              </a:spcBef>
              <a:buFont typeface="Arial"/>
              <a:buChar char="•"/>
            </a:pPr>
            <a:r>
              <a:rPr lang="en-US" sz="1899">
                <a:solidFill>
                  <a:srgbClr val="9A5F41"/>
                </a:solidFill>
                <a:latin typeface="Verdana"/>
                <a:ea typeface="Verdana"/>
                <a:cs typeface="Verdana"/>
                <a:sym typeface="Verdana"/>
              </a:rPr>
              <a:t>Communicatie en cultuur inclusiever te maken</a:t>
            </a:r>
          </a:p>
          <a:p>
            <a:pPr algn="l" marL="410209" indent="-205105" lvl="1">
              <a:lnSpc>
                <a:spcPts val="2659"/>
              </a:lnSpc>
              <a:spcBef>
                <a:spcPct val="0"/>
              </a:spcBef>
              <a:buFont typeface="Arial"/>
              <a:buChar char="•"/>
            </a:pPr>
            <a:r>
              <a:rPr lang="en-US" sz="1899">
                <a:solidFill>
                  <a:srgbClr val="9A5F41"/>
                </a:solidFill>
                <a:latin typeface="Verdana"/>
                <a:ea typeface="Verdana"/>
                <a:cs typeface="Verdana"/>
                <a:sym typeface="Verdana"/>
              </a:rPr>
              <a:t>Teams te inspireren met nieuwe perspectieven</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32047" y="10487428"/>
            <a:ext cx="18202541" cy="47625"/>
          </a:xfrm>
          <a:custGeom>
            <a:avLst/>
            <a:gdLst/>
            <a:ahLst/>
            <a:cxnLst/>
            <a:rect r="r" b="b" t="t" l="l"/>
            <a:pathLst>
              <a:path h="47625" w="18202541">
                <a:moveTo>
                  <a:pt x="0" y="0"/>
                </a:moveTo>
                <a:lnTo>
                  <a:pt x="18202541" y="0"/>
                </a:lnTo>
                <a:lnTo>
                  <a:pt x="18202541" y="47625"/>
                </a:lnTo>
                <a:lnTo>
                  <a:pt x="0" y="47625"/>
                </a:lnTo>
                <a:lnTo>
                  <a:pt x="0" y="0"/>
                </a:lnTo>
                <a:close/>
              </a:path>
            </a:pathLst>
          </a:custGeom>
          <a:blipFill>
            <a:blip r:embed="rId2">
              <a:alphaModFix amt="28000"/>
            </a:blip>
            <a:stretch>
              <a:fillRect l="-176" t="-35814792" r="-293" b="-13793945"/>
            </a:stretch>
          </a:blipFill>
        </p:spPr>
      </p:sp>
      <p:sp>
        <p:nvSpPr>
          <p:cNvPr name="AutoShape 6" id="6"/>
          <p:cNvSpPr/>
          <p:nvPr/>
        </p:nvSpPr>
        <p:spPr>
          <a:xfrm>
            <a:off x="1028722" y="6873148"/>
            <a:ext cx="16230645" cy="19050"/>
          </a:xfrm>
          <a:prstGeom prst="line">
            <a:avLst/>
          </a:prstGeom>
          <a:ln cap="flat" w="38100">
            <a:solidFill>
              <a:srgbClr val="9A5F41"/>
            </a:solidFill>
            <a:prstDash val="solid"/>
            <a:headEnd type="none" len="sm" w="sm"/>
            <a:tailEnd type="none" len="sm" w="sm"/>
          </a:ln>
        </p:spPr>
      </p:sp>
      <p:sp>
        <p:nvSpPr>
          <p:cNvPr name="TextBox 7" id="7"/>
          <p:cNvSpPr txBox="true"/>
          <p:nvPr/>
        </p:nvSpPr>
        <p:spPr>
          <a:xfrm rot="0">
            <a:off x="1017995" y="4192588"/>
            <a:ext cx="16230645" cy="1835150"/>
          </a:xfrm>
          <a:prstGeom prst="rect">
            <a:avLst/>
          </a:prstGeom>
        </p:spPr>
        <p:txBody>
          <a:bodyPr anchor="t" rtlCol="false" tIns="0" lIns="0" bIns="0" rIns="0">
            <a:spAutoFit/>
          </a:bodyPr>
          <a:lstStyle/>
          <a:p>
            <a:pPr algn="l">
              <a:lnSpc>
                <a:spcPts val="4900"/>
              </a:lnSpc>
              <a:spcBef>
                <a:spcPct val="0"/>
              </a:spcBef>
            </a:pPr>
            <a:r>
              <a:rPr lang="en-US" sz="3500">
                <a:solidFill>
                  <a:srgbClr val="543E31"/>
                </a:solidFill>
                <a:latin typeface="Verdana"/>
                <a:ea typeface="Verdana"/>
                <a:cs typeface="Verdana"/>
                <a:sym typeface="Verdana"/>
              </a:rPr>
              <a:t>“Volg altijd je gevoel — daar worden de meest wijze </a:t>
            </a:r>
          </a:p>
          <a:p>
            <a:pPr algn="l">
              <a:lnSpc>
                <a:spcPts val="4900"/>
              </a:lnSpc>
              <a:spcBef>
                <a:spcPct val="0"/>
              </a:spcBef>
            </a:pPr>
            <a:r>
              <a:rPr lang="en-US" sz="3500">
                <a:solidFill>
                  <a:srgbClr val="543E31"/>
                </a:solidFill>
                <a:latin typeface="Verdana"/>
                <a:ea typeface="Verdana"/>
                <a:cs typeface="Verdana"/>
                <a:sym typeface="Verdana"/>
              </a:rPr>
              <a:t>beslissingen genomen.”</a:t>
            </a:r>
          </a:p>
          <a:p>
            <a:pPr algn="l">
              <a:lnSpc>
                <a:spcPts val="4900"/>
              </a:lnSpc>
              <a:spcBef>
                <a:spcPct val="0"/>
              </a:spcBef>
            </a:pPr>
            <a:r>
              <a:rPr lang="en-US" sz="3500">
                <a:solidFill>
                  <a:srgbClr val="543E31"/>
                </a:solidFill>
                <a:latin typeface="Verdana"/>
                <a:ea typeface="Verdana"/>
                <a:cs typeface="Verdana"/>
                <a:sym typeface="Verdana"/>
              </a:rPr>
              <a:t> — Oprah Winfrey</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32047" y="10487428"/>
            <a:ext cx="18202541" cy="47625"/>
          </a:xfrm>
          <a:custGeom>
            <a:avLst/>
            <a:gdLst/>
            <a:ahLst/>
            <a:cxnLst/>
            <a:rect r="r" b="b" t="t" l="l"/>
            <a:pathLst>
              <a:path h="47625" w="18202541">
                <a:moveTo>
                  <a:pt x="0" y="0"/>
                </a:moveTo>
                <a:lnTo>
                  <a:pt x="18202541" y="0"/>
                </a:lnTo>
                <a:lnTo>
                  <a:pt x="18202541" y="47625"/>
                </a:lnTo>
                <a:lnTo>
                  <a:pt x="0" y="47625"/>
                </a:lnTo>
                <a:lnTo>
                  <a:pt x="0" y="0"/>
                </a:lnTo>
                <a:close/>
              </a:path>
            </a:pathLst>
          </a:custGeom>
          <a:blipFill>
            <a:blip r:embed="rId2">
              <a:alphaModFix amt="28000"/>
            </a:blip>
            <a:stretch>
              <a:fillRect l="-176" t="-35814792" r="-293" b="-13793945"/>
            </a:stretch>
          </a:blipFill>
        </p:spPr>
      </p:sp>
      <p:sp>
        <p:nvSpPr>
          <p:cNvPr name="Freeform 6" id="6"/>
          <p:cNvSpPr/>
          <p:nvPr/>
        </p:nvSpPr>
        <p:spPr>
          <a:xfrm flipH="false" flipV="false" rot="0">
            <a:off x="32047" y="-52564"/>
            <a:ext cx="8738075" cy="10392128"/>
          </a:xfrm>
          <a:custGeom>
            <a:avLst/>
            <a:gdLst/>
            <a:ahLst/>
            <a:cxnLst/>
            <a:rect r="r" b="b" t="t" l="l"/>
            <a:pathLst>
              <a:path h="10392128" w="8738075">
                <a:moveTo>
                  <a:pt x="0" y="0"/>
                </a:moveTo>
                <a:lnTo>
                  <a:pt x="8738075" y="0"/>
                </a:lnTo>
                <a:lnTo>
                  <a:pt x="8738075" y="10392128"/>
                </a:lnTo>
                <a:lnTo>
                  <a:pt x="0" y="10392128"/>
                </a:lnTo>
                <a:lnTo>
                  <a:pt x="0" y="0"/>
                </a:lnTo>
                <a:close/>
              </a:path>
            </a:pathLst>
          </a:custGeom>
          <a:blipFill>
            <a:blip r:embed="rId3">
              <a:alphaModFix amt="40000"/>
            </a:blip>
            <a:stretch>
              <a:fillRect l="-38256" t="-14185" r="-111510" b="-25735"/>
            </a:stretch>
          </a:blipFill>
        </p:spPr>
      </p:sp>
      <p:sp>
        <p:nvSpPr>
          <p:cNvPr name="TextBox 7" id="7"/>
          <p:cNvSpPr txBox="true"/>
          <p:nvPr/>
        </p:nvSpPr>
        <p:spPr>
          <a:xfrm rot="0">
            <a:off x="9144000" y="3247390"/>
            <a:ext cx="8115300" cy="3754120"/>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Waarom ik dit doe</a:t>
            </a:r>
          </a:p>
          <a:p>
            <a:pPr algn="l">
              <a:lnSpc>
                <a:spcPts val="2659"/>
              </a:lnSpc>
            </a:pPr>
            <a:r>
              <a:rPr lang="en-US" sz="1899">
                <a:solidFill>
                  <a:srgbClr val="543E31"/>
                </a:solidFill>
                <a:latin typeface="Verdana"/>
                <a:ea typeface="Verdana"/>
                <a:cs typeface="Verdana"/>
                <a:sym typeface="Verdana"/>
              </a:rPr>
              <a:t>Ik ken de dynamiek van binnenuit – de prestatiedruk, hiërarchie en stilte die vaak niet doorbroken wordt. Daarom breng ik nu woorden aan wat ongezegd blijft.</a:t>
            </a:r>
          </a:p>
          <a:p>
            <a:pPr algn="l">
              <a:lnSpc>
                <a:spcPts val="2659"/>
              </a:lnSpc>
            </a:pPr>
          </a:p>
          <a:p>
            <a:pPr algn="l">
              <a:lnSpc>
                <a:spcPts val="2659"/>
              </a:lnSpc>
            </a:pPr>
            <a:r>
              <a:rPr lang="en-US" sz="1899">
                <a:solidFill>
                  <a:srgbClr val="543E31"/>
                </a:solidFill>
                <a:latin typeface="Verdana"/>
                <a:ea typeface="Verdana"/>
                <a:cs typeface="Verdana"/>
                <a:sym typeface="Verdana"/>
              </a:rPr>
              <a:t> Mijn werk is niet alleen mijn bedrijf, maar een beweging die vrouwen helpt hun ruimte te nemen, en organisaties helpt die ruimte ook écht te geven.</a:t>
            </a:r>
          </a:p>
          <a:p>
            <a:pPr algn="l">
              <a:lnSpc>
                <a:spcPts val="2659"/>
              </a:lnSpc>
            </a:pPr>
          </a:p>
          <a:p>
            <a:pPr algn="l">
              <a:lnSpc>
                <a:spcPts val="2659"/>
              </a:lnSpc>
              <a:spcBef>
                <a:spcPct val="0"/>
              </a:spcBef>
            </a:pPr>
            <a:r>
              <a:rPr lang="en-US" sz="1899">
                <a:solidFill>
                  <a:srgbClr val="543E31"/>
                </a:solidFill>
                <a:latin typeface="Verdana"/>
                <a:ea typeface="Verdana"/>
                <a:cs typeface="Verdana"/>
                <a:sym typeface="Verdana"/>
              </a:rPr>
              <a:t>“Ik ben zichtbaar én zacht. Zakelijk én echt. Intuïtief én strategisch.” — Iris van Uden</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1028700" y="2247265"/>
            <a:ext cx="8115300" cy="5754370"/>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Praktische</a:t>
            </a:r>
            <a:r>
              <a:rPr lang="en-US" sz="2499" b="true">
                <a:solidFill>
                  <a:srgbClr val="543E31"/>
                </a:solidFill>
                <a:latin typeface="Verdana Bold"/>
                <a:ea typeface="Verdana Bold"/>
                <a:cs typeface="Verdana Bold"/>
                <a:sym typeface="Verdana Bold"/>
              </a:rPr>
              <a:t> informatie</a:t>
            </a:r>
          </a:p>
          <a:p>
            <a:pPr algn="l">
              <a:lnSpc>
                <a:spcPts val="2659"/>
              </a:lnSpc>
            </a:pPr>
          </a:p>
          <a:p>
            <a:pPr algn="l">
              <a:lnSpc>
                <a:spcPts val="2659"/>
              </a:lnSpc>
            </a:pPr>
            <a:r>
              <a:rPr lang="en-US" sz="1899">
                <a:solidFill>
                  <a:srgbClr val="543E31"/>
                </a:solidFill>
                <a:latin typeface="Verdana"/>
                <a:ea typeface="Verdana"/>
                <a:cs typeface="Verdana"/>
                <a:sym typeface="Verdana"/>
              </a:rPr>
              <a:t>📍  </a:t>
            </a:r>
            <a:r>
              <a:rPr lang="en-US" sz="1899" b="true">
                <a:solidFill>
                  <a:srgbClr val="543E31"/>
                </a:solidFill>
                <a:latin typeface="Verdana Bold"/>
                <a:ea typeface="Verdana Bold"/>
                <a:cs typeface="Verdana Bold"/>
                <a:sym typeface="Verdana Bold"/>
              </a:rPr>
              <a:t>Locatie</a:t>
            </a:r>
            <a:r>
              <a:rPr lang="en-US" sz="1899">
                <a:solidFill>
                  <a:srgbClr val="543E31"/>
                </a:solidFill>
                <a:latin typeface="Verdana"/>
                <a:ea typeface="Verdana"/>
                <a:cs typeface="Verdana"/>
                <a:sym typeface="Verdana"/>
              </a:rPr>
              <a:t>: Nederland (woonachtig in 's-Hertogenbosch)</a:t>
            </a:r>
          </a:p>
          <a:p>
            <a:pPr algn="l">
              <a:lnSpc>
                <a:spcPts val="2659"/>
              </a:lnSpc>
            </a:pPr>
            <a:r>
              <a:rPr lang="en-US" sz="1899">
                <a:solidFill>
                  <a:srgbClr val="543E31"/>
                </a:solidFill>
                <a:latin typeface="Verdana"/>
                <a:ea typeface="Verdana"/>
                <a:cs typeface="Verdana"/>
                <a:sym typeface="Verdana"/>
              </a:rPr>
              <a:t> 📩 </a:t>
            </a:r>
            <a:r>
              <a:rPr lang="en-US" sz="1899" b="true">
                <a:solidFill>
                  <a:srgbClr val="543E31"/>
                </a:solidFill>
                <a:latin typeface="Verdana Bold"/>
                <a:ea typeface="Verdana Bold"/>
                <a:cs typeface="Verdana Bold"/>
                <a:sym typeface="Verdana Bold"/>
              </a:rPr>
              <a:t>E-mail</a:t>
            </a:r>
            <a:r>
              <a:rPr lang="en-US" sz="1899">
                <a:solidFill>
                  <a:srgbClr val="543E31"/>
                </a:solidFill>
                <a:latin typeface="Verdana"/>
                <a:ea typeface="Verdana"/>
                <a:cs typeface="Verdana"/>
                <a:sym typeface="Verdana"/>
              </a:rPr>
              <a:t>: info@irisvanuden.nl</a:t>
            </a:r>
          </a:p>
          <a:p>
            <a:pPr algn="l">
              <a:lnSpc>
                <a:spcPts val="2659"/>
              </a:lnSpc>
            </a:pPr>
            <a:r>
              <a:rPr lang="en-US" sz="1899">
                <a:solidFill>
                  <a:srgbClr val="543E31"/>
                </a:solidFill>
                <a:latin typeface="Verdana"/>
                <a:ea typeface="Verdana"/>
                <a:cs typeface="Verdana"/>
                <a:sym typeface="Verdana"/>
              </a:rPr>
              <a:t> 🌐 </a:t>
            </a:r>
            <a:r>
              <a:rPr lang="en-US" sz="1899" b="true">
                <a:solidFill>
                  <a:srgbClr val="543E31"/>
                </a:solidFill>
                <a:latin typeface="Verdana Bold"/>
                <a:ea typeface="Verdana Bold"/>
                <a:cs typeface="Verdana Bold"/>
                <a:sym typeface="Verdana Bold"/>
              </a:rPr>
              <a:t>Website:</a:t>
            </a:r>
            <a:r>
              <a:rPr lang="en-US" sz="1899">
                <a:solidFill>
                  <a:srgbClr val="543E31"/>
                </a:solidFill>
                <a:latin typeface="Verdana"/>
                <a:ea typeface="Verdana"/>
                <a:cs typeface="Verdana"/>
                <a:sym typeface="Verdana"/>
              </a:rPr>
              <a:t> </a:t>
            </a:r>
            <a:r>
              <a:rPr lang="en-US" sz="1899" u="sng">
                <a:solidFill>
                  <a:srgbClr val="543E31"/>
                </a:solidFill>
                <a:latin typeface="Verdana"/>
                <a:ea typeface="Verdana"/>
                <a:cs typeface="Verdana"/>
                <a:sym typeface="Verdana"/>
                <a:hlinkClick r:id="rId2" tooltip="https://www.irisvanuden.nl"/>
              </a:rPr>
              <a:t>www.irisvanuden.nl</a:t>
            </a:r>
          </a:p>
          <a:p>
            <a:pPr algn="l">
              <a:lnSpc>
                <a:spcPts val="2659"/>
              </a:lnSpc>
            </a:pPr>
            <a:r>
              <a:rPr lang="en-US" sz="1899">
                <a:solidFill>
                  <a:srgbClr val="543E31"/>
                </a:solidFill>
                <a:latin typeface="Verdana"/>
                <a:ea typeface="Verdana"/>
                <a:cs typeface="Verdana"/>
                <a:sym typeface="Verdana"/>
              </a:rPr>
              <a:t> 💬 </a:t>
            </a:r>
            <a:r>
              <a:rPr lang="en-US" sz="1899" b="true">
                <a:solidFill>
                  <a:srgbClr val="543E31"/>
                </a:solidFill>
                <a:latin typeface="Verdana Bold"/>
                <a:ea typeface="Verdana Bold"/>
                <a:cs typeface="Verdana Bold"/>
                <a:sym typeface="Verdana Bold"/>
              </a:rPr>
              <a:t>Socials:</a:t>
            </a:r>
          </a:p>
          <a:p>
            <a:pPr algn="l">
              <a:lnSpc>
                <a:spcPts val="2659"/>
              </a:lnSpc>
            </a:pPr>
            <a:r>
              <a:rPr lang="en-US" sz="1899">
                <a:solidFill>
                  <a:srgbClr val="543E31"/>
                </a:solidFill>
                <a:latin typeface="Verdana"/>
                <a:ea typeface="Verdana"/>
                <a:cs typeface="Verdana"/>
                <a:sym typeface="Verdana"/>
              </a:rPr>
              <a:t> LinkedIn — linkedin.com/in/irisvanuden</a:t>
            </a:r>
          </a:p>
          <a:p>
            <a:pPr algn="l">
              <a:lnSpc>
                <a:spcPts val="2659"/>
              </a:lnSpc>
            </a:pPr>
            <a:r>
              <a:rPr lang="en-US" sz="1899">
                <a:solidFill>
                  <a:srgbClr val="543E31"/>
                </a:solidFill>
                <a:latin typeface="Verdana"/>
                <a:ea typeface="Verdana"/>
                <a:cs typeface="Verdana"/>
                <a:sym typeface="Verdana"/>
              </a:rPr>
              <a:t> Instagram — @woordendieverbinden</a:t>
            </a:r>
          </a:p>
          <a:p>
            <a:pPr algn="l">
              <a:lnSpc>
                <a:spcPts val="2659"/>
              </a:lnSpc>
            </a:pPr>
          </a:p>
          <a:p>
            <a:pPr algn="l">
              <a:lnSpc>
                <a:spcPts val="2659"/>
              </a:lnSpc>
            </a:pPr>
            <a:r>
              <a:rPr lang="en-US" sz="1899" b="true">
                <a:solidFill>
                  <a:srgbClr val="543E31"/>
                </a:solidFill>
                <a:latin typeface="Verdana Bold"/>
                <a:ea typeface="Verdana Bold"/>
                <a:cs typeface="Verdana Bold"/>
                <a:sym typeface="Verdana Bold"/>
              </a:rPr>
              <a:t>Tarieven:</a:t>
            </a:r>
            <a:r>
              <a:rPr lang="en-US" sz="1899">
                <a:solidFill>
                  <a:srgbClr val="543E31"/>
                </a:solidFill>
                <a:latin typeface="Verdana"/>
                <a:ea typeface="Verdana"/>
                <a:cs typeface="Verdana"/>
                <a:sym typeface="Verdana"/>
              </a:rPr>
              <a:t> op aanvraag (maatwerk per opdracht)</a:t>
            </a:r>
          </a:p>
          <a:p>
            <a:pPr algn="l">
              <a:lnSpc>
                <a:spcPts val="2659"/>
              </a:lnSpc>
            </a:pPr>
            <a:r>
              <a:rPr lang="en-US" sz="1899" b="true">
                <a:solidFill>
                  <a:srgbClr val="543E31"/>
                </a:solidFill>
                <a:latin typeface="Verdana Bold"/>
                <a:ea typeface="Verdana Bold"/>
                <a:cs typeface="Verdana Bold"/>
                <a:sym typeface="Verdana Bold"/>
              </a:rPr>
              <a:t>Beschikbaarheid:</a:t>
            </a:r>
            <a:r>
              <a:rPr lang="en-US" sz="1899">
                <a:solidFill>
                  <a:srgbClr val="543E31"/>
                </a:solidFill>
                <a:latin typeface="Verdana"/>
                <a:ea typeface="Verdana"/>
                <a:cs typeface="Verdana"/>
                <a:sym typeface="Verdana"/>
              </a:rPr>
              <a:t> nationaal &amp; internationaal (NL/EN)</a:t>
            </a:r>
          </a:p>
          <a:p>
            <a:pPr algn="l">
              <a:lnSpc>
                <a:spcPts val="2659"/>
              </a:lnSpc>
            </a:pPr>
          </a:p>
          <a:p>
            <a:pPr algn="l">
              <a:lnSpc>
                <a:spcPts val="2659"/>
              </a:lnSpc>
            </a:pPr>
            <a:r>
              <a:rPr lang="en-US" sz="1899" b="true">
                <a:solidFill>
                  <a:srgbClr val="543E31"/>
                </a:solidFill>
                <a:latin typeface="Verdana Bold"/>
                <a:ea typeface="Verdana Bold"/>
                <a:cs typeface="Verdana Bold"/>
                <a:sym typeface="Verdana Bold"/>
              </a:rPr>
              <a:t>Bestanden beschikbaar:</a:t>
            </a:r>
          </a:p>
          <a:p>
            <a:pPr algn="l" marL="410209" indent="-205105" lvl="1">
              <a:lnSpc>
                <a:spcPts val="2659"/>
              </a:lnSpc>
              <a:buFont typeface="Arial"/>
              <a:buChar char="•"/>
            </a:pPr>
            <a:r>
              <a:rPr lang="en-US" sz="1899">
                <a:solidFill>
                  <a:srgbClr val="543E31"/>
                </a:solidFill>
                <a:latin typeface="Verdana"/>
                <a:ea typeface="Verdana"/>
                <a:cs typeface="Verdana"/>
                <a:sym typeface="Verdana"/>
              </a:rPr>
              <a:t>Professionele portretfoto’s</a:t>
            </a:r>
          </a:p>
          <a:p>
            <a:pPr algn="l" marL="410209" indent="-205105" lvl="1">
              <a:lnSpc>
                <a:spcPts val="2659"/>
              </a:lnSpc>
              <a:buFont typeface="Arial"/>
              <a:buChar char="•"/>
            </a:pPr>
            <a:r>
              <a:rPr lang="en-US" sz="1899">
                <a:solidFill>
                  <a:srgbClr val="543E31"/>
                </a:solidFill>
                <a:latin typeface="Verdana"/>
                <a:ea typeface="Verdana"/>
                <a:cs typeface="Verdana"/>
                <a:sym typeface="Verdana"/>
              </a:rPr>
              <a:t>Logo’s in hoge resolutie</a:t>
            </a:r>
          </a:p>
          <a:p>
            <a:pPr algn="l" marL="410209" indent="-205105" lvl="1">
              <a:lnSpc>
                <a:spcPts val="2659"/>
              </a:lnSpc>
              <a:buFont typeface="Arial"/>
              <a:buChar char="•"/>
            </a:pPr>
            <a:r>
              <a:rPr lang="en-US" sz="1899">
                <a:solidFill>
                  <a:srgbClr val="543E31"/>
                </a:solidFill>
                <a:latin typeface="Verdana"/>
                <a:ea typeface="Verdana"/>
                <a:cs typeface="Verdana"/>
                <a:sym typeface="Verdana"/>
              </a:rPr>
              <a:t>Korte en lange bioteksten</a:t>
            </a:r>
          </a:p>
          <a:p>
            <a:pPr algn="l">
              <a:lnSpc>
                <a:spcPts val="2659"/>
              </a:lnSpc>
              <a:spcBef>
                <a:spcPct val="0"/>
              </a:spcBef>
            </a:pPr>
          </a:p>
        </p:txBody>
      </p:sp>
    </p:spTree>
  </p:cSld>
  <p:clrMapOvr>
    <a:masterClrMapping/>
  </p:clrMapOvr>
</p:sld>
</file>

<file path=ppt/slides/slide14.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990600"/>
            <a:ext cx="8115300" cy="4990465"/>
          </a:xfrm>
          <a:prstGeom prst="rect">
            <a:avLst/>
          </a:prstGeom>
        </p:spPr>
        <p:txBody>
          <a:bodyPr anchor="t" rtlCol="false" tIns="0" lIns="0" bIns="0" rIns="0">
            <a:spAutoFit/>
          </a:bodyPr>
          <a:lstStyle/>
          <a:p>
            <a:pPr algn="l">
              <a:lnSpc>
                <a:spcPts val="2659"/>
              </a:lnSpc>
            </a:pPr>
            <a:r>
              <a:rPr lang="en-US" sz="1899" b="true">
                <a:solidFill>
                  <a:srgbClr val="543E31"/>
                </a:solidFill>
                <a:latin typeface="Verdana Bold"/>
                <a:ea typeface="Verdana Bold"/>
                <a:cs typeface="Verdana Bold"/>
                <a:sym typeface="Verdana Bold"/>
              </a:rPr>
              <a:t>P</a:t>
            </a:r>
            <a:r>
              <a:rPr lang="en-US" sz="1899" b="true">
                <a:solidFill>
                  <a:srgbClr val="543E31"/>
                </a:solidFill>
                <a:latin typeface="Verdana Bold"/>
                <a:ea typeface="Verdana Bold"/>
                <a:cs typeface="Verdana Bold"/>
                <a:sym typeface="Verdana Bold"/>
              </a:rPr>
              <a:t>ersq</a:t>
            </a:r>
            <a:r>
              <a:rPr lang="en-US" b="true" sz="1899" u="none">
                <a:solidFill>
                  <a:srgbClr val="543E31"/>
                </a:solidFill>
                <a:latin typeface="Verdana Bold"/>
                <a:ea typeface="Verdana Bold"/>
                <a:cs typeface="Verdana Bold"/>
                <a:sym typeface="Verdana Bold"/>
              </a:rPr>
              <a:t>u</a:t>
            </a:r>
            <a:r>
              <a:rPr lang="en-US" sz="1899" b="true">
                <a:solidFill>
                  <a:srgbClr val="543E31"/>
                </a:solidFill>
                <a:latin typeface="Verdana Bold"/>
                <a:ea typeface="Verdana Bold"/>
                <a:cs typeface="Verdana Bold"/>
                <a:sym typeface="Verdana Bold"/>
              </a:rPr>
              <a:t>otes en referenties</a:t>
            </a:r>
          </a:p>
          <a:p>
            <a:pPr algn="l">
              <a:lnSpc>
                <a:spcPts val="2659"/>
              </a:lnSpc>
            </a:pPr>
          </a:p>
          <a:p>
            <a:pPr algn="l">
              <a:lnSpc>
                <a:spcPts val="2659"/>
              </a:lnSpc>
            </a:pPr>
            <a:r>
              <a:rPr lang="en-US" sz="1899">
                <a:solidFill>
                  <a:srgbClr val="543E31"/>
                </a:solidFill>
                <a:latin typeface="Verdana"/>
                <a:ea typeface="Verdana"/>
                <a:cs typeface="Verdana"/>
                <a:sym typeface="Verdana"/>
              </a:rPr>
              <a:t>Onlangs mocht ik deelnemen aan een workshop van Iris voor een groep bevlogen "bouwvrouwen". Wat een inspirerende bijeenkomst! Ik weet met haar stijl en aanwezigheid precies de juiste toon te raken: warm, nieuwsgierig en uitnodigend. Met ogenschijnlijk eenvoudige werkvormen creëerde ze een sfeer waarin als vanzelf het échte gesprek ontstond. Geen geforceerde diepgang, maag een natuurlijk proces waarin ruimte was voor persoonlijke verhalen, herkenning en verbinding. Iris begeleidt met aandacht en lef. Ze voelt aan wat nodig is en durft daar ook op te bewegen. Iris brengt taal, reflectie en verbinding samen op een manier die raakt en blijft hangen.</a:t>
            </a:r>
          </a:p>
          <a:p>
            <a:pPr algn="l">
              <a:lnSpc>
                <a:spcPts val="2659"/>
              </a:lnSpc>
            </a:pPr>
          </a:p>
          <a:p>
            <a:pPr algn="l">
              <a:lnSpc>
                <a:spcPts val="2659"/>
              </a:lnSpc>
              <a:spcBef>
                <a:spcPct val="0"/>
              </a:spcBef>
            </a:pPr>
            <a:r>
              <a:rPr lang="en-US" sz="1899">
                <a:solidFill>
                  <a:srgbClr val="543E31"/>
                </a:solidFill>
                <a:latin typeface="Verdana"/>
                <a:ea typeface="Verdana"/>
                <a:cs typeface="Verdana"/>
                <a:sym typeface="Verdana"/>
              </a:rPr>
              <a:t>Marion Muller </a:t>
            </a:r>
          </a:p>
        </p:txBody>
      </p:sp>
    </p:spTree>
  </p:cSld>
  <p:clrMapOvr>
    <a:masterClrMapping/>
  </p:clrMapOvr>
</p:sld>
</file>

<file path=ppt/slides/slide15.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990600"/>
            <a:ext cx="8115300" cy="4990465"/>
          </a:xfrm>
          <a:prstGeom prst="rect">
            <a:avLst/>
          </a:prstGeom>
        </p:spPr>
        <p:txBody>
          <a:bodyPr anchor="t" rtlCol="false" tIns="0" lIns="0" bIns="0" rIns="0">
            <a:spAutoFit/>
          </a:bodyPr>
          <a:lstStyle/>
          <a:p>
            <a:pPr algn="l">
              <a:lnSpc>
                <a:spcPts val="2659"/>
              </a:lnSpc>
            </a:pPr>
            <a:r>
              <a:rPr lang="en-US" sz="1899">
                <a:solidFill>
                  <a:srgbClr val="543E31"/>
                </a:solidFill>
                <a:latin typeface="Verdana"/>
                <a:ea typeface="Verdana"/>
                <a:cs typeface="Verdana"/>
                <a:sym typeface="Verdana"/>
              </a:rPr>
              <a:t>De voorbereiding verliep erg prettig. Iris nam ruim de tijd en begreep al snel wat de bedoeling was. Met een gedetailleerd draaiboek nam je veel werk uit handen en je verzorgde ook het drukwerk tot in de puntjes. Tijdens de voorbereiding en op de dag zelf kwam er ontzettend veel positieve energie vrij. Iris is een geboren spreker en dagvoorzitter: ontspannen, helder en met oog voor iedereen in de zaal. Haar professionele aanpak en zorgvuldigheid straalden in alles door. Haar houding zorgt ervoor dat iedereen zich welkom en op zijn gemak voelt. Doordat Iris zichzelf open stelde, ontstond er vanzelf ook openheid in de groep. Het verhaal dat ze bracht was niet alleen prachtig, maar ook interactief en betrokken. Al met al was het een bijzonder geslaagde ervaring.</a:t>
            </a:r>
          </a:p>
          <a:p>
            <a:pPr algn="l">
              <a:lnSpc>
                <a:spcPts val="2659"/>
              </a:lnSpc>
            </a:pPr>
          </a:p>
          <a:p>
            <a:pPr algn="l">
              <a:lnSpc>
                <a:spcPts val="2659"/>
              </a:lnSpc>
              <a:spcBef>
                <a:spcPct val="0"/>
              </a:spcBef>
            </a:pPr>
            <a:r>
              <a:rPr lang="en-US" sz="1899">
                <a:solidFill>
                  <a:srgbClr val="543E31"/>
                </a:solidFill>
                <a:latin typeface="Verdana"/>
                <a:ea typeface="Verdana"/>
                <a:cs typeface="Verdana"/>
                <a:sym typeface="Verdana"/>
              </a:rPr>
              <a:t>Elleke van de Westering</a:t>
            </a:r>
          </a:p>
        </p:txBody>
      </p:sp>
    </p:spTree>
  </p:cSld>
  <p:clrMapOvr>
    <a:masterClrMapping/>
  </p:clrMapOvr>
</p:sld>
</file>

<file path=ppt/slides/slide16.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990600"/>
            <a:ext cx="8115300" cy="1323340"/>
          </a:xfrm>
          <a:prstGeom prst="rect">
            <a:avLst/>
          </a:prstGeom>
        </p:spPr>
        <p:txBody>
          <a:bodyPr anchor="t" rtlCol="false" tIns="0" lIns="0" bIns="0" rIns="0">
            <a:spAutoFit/>
          </a:bodyPr>
          <a:lstStyle/>
          <a:p>
            <a:pPr algn="l">
              <a:lnSpc>
                <a:spcPts val="2659"/>
              </a:lnSpc>
            </a:pPr>
            <a:r>
              <a:rPr lang="en-US" sz="1899">
                <a:solidFill>
                  <a:srgbClr val="543E31"/>
                </a:solidFill>
                <a:latin typeface="Verdana"/>
                <a:ea typeface="Verdana"/>
                <a:cs typeface="Verdana"/>
                <a:sym typeface="Verdana"/>
              </a:rPr>
              <a:t>Je bent een echte "VERBINDER". Je verbindt de aanwezige en maakt daarin gebruik van je stem en tonatie: heel rustig en kalm. </a:t>
            </a:r>
          </a:p>
          <a:p>
            <a:pPr algn="l">
              <a:lnSpc>
                <a:spcPts val="2659"/>
              </a:lnSpc>
            </a:pPr>
          </a:p>
          <a:p>
            <a:pPr algn="l">
              <a:lnSpc>
                <a:spcPts val="2659"/>
              </a:lnSpc>
              <a:spcBef>
                <a:spcPct val="0"/>
              </a:spcBef>
            </a:pPr>
            <a:r>
              <a:rPr lang="en-US" sz="1899">
                <a:solidFill>
                  <a:srgbClr val="543E31"/>
                </a:solidFill>
                <a:latin typeface="Verdana"/>
                <a:ea typeface="Verdana"/>
                <a:cs typeface="Verdana"/>
                <a:sym typeface="Verdana"/>
              </a:rPr>
              <a:t>Esther Dijt</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grpSp>
        <p:nvGrpSpPr>
          <p:cNvPr name="Group 5" id="5"/>
          <p:cNvGrpSpPr/>
          <p:nvPr/>
        </p:nvGrpSpPr>
        <p:grpSpPr>
          <a:xfrm rot="0">
            <a:off x="1122991" y="1028700"/>
            <a:ext cx="5250159" cy="8229600"/>
            <a:chOff x="0" y="0"/>
            <a:chExt cx="1382758" cy="2167467"/>
          </a:xfrm>
        </p:grpSpPr>
        <p:sp>
          <p:nvSpPr>
            <p:cNvPr name="Freeform 6" id="6"/>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7" id="7"/>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8" id="8"/>
          <p:cNvSpPr/>
          <p:nvPr/>
        </p:nvSpPr>
        <p:spPr>
          <a:xfrm flipH="false" flipV="false" rot="0">
            <a:off x="2664956" y="1460821"/>
            <a:ext cx="1410056" cy="1025495"/>
          </a:xfrm>
          <a:custGeom>
            <a:avLst/>
            <a:gdLst/>
            <a:ahLst/>
            <a:cxnLst/>
            <a:rect r="r" b="b" t="t" l="l"/>
            <a:pathLst>
              <a:path h="1025495" w="1410056">
                <a:moveTo>
                  <a:pt x="0" y="0"/>
                </a:moveTo>
                <a:lnTo>
                  <a:pt x="1410056" y="0"/>
                </a:lnTo>
                <a:lnTo>
                  <a:pt x="1410056" y="1025496"/>
                </a:lnTo>
                <a:lnTo>
                  <a:pt x="0" y="1025496"/>
                </a:lnTo>
                <a:lnTo>
                  <a:pt x="0" y="0"/>
                </a:lnTo>
                <a:close/>
              </a:path>
            </a:pathLst>
          </a:custGeom>
          <a:blipFill>
            <a:blip r:embed="rId2"/>
            <a:stretch>
              <a:fillRect l="-99394" t="-39653" r="-391818" b="-435486"/>
            </a:stretch>
          </a:blipFill>
        </p:spPr>
      </p:sp>
      <p:sp>
        <p:nvSpPr>
          <p:cNvPr name="TextBox 9" id="9"/>
          <p:cNvSpPr txBox="true"/>
          <p:nvPr/>
        </p:nvSpPr>
        <p:spPr>
          <a:xfrm rot="0">
            <a:off x="9144000" y="990600"/>
            <a:ext cx="8115300" cy="2323465"/>
          </a:xfrm>
          <a:prstGeom prst="rect">
            <a:avLst/>
          </a:prstGeom>
        </p:spPr>
        <p:txBody>
          <a:bodyPr anchor="t" rtlCol="false" tIns="0" lIns="0" bIns="0" rIns="0">
            <a:spAutoFit/>
          </a:bodyPr>
          <a:lstStyle/>
          <a:p>
            <a:pPr algn="l">
              <a:lnSpc>
                <a:spcPts val="2659"/>
              </a:lnSpc>
            </a:pPr>
            <a:r>
              <a:rPr lang="en-US" sz="1899" b="true">
                <a:solidFill>
                  <a:srgbClr val="543E31"/>
                </a:solidFill>
                <a:latin typeface="Verdana Bold"/>
                <a:ea typeface="Verdana Bold"/>
                <a:cs typeface="Verdana Bold"/>
                <a:sym typeface="Verdana Bold"/>
              </a:rPr>
              <a:t>D</a:t>
            </a:r>
            <a:r>
              <a:rPr lang="en-US" sz="1899" b="true">
                <a:solidFill>
                  <a:srgbClr val="543E31"/>
                </a:solidFill>
                <a:latin typeface="Verdana Bold"/>
                <a:ea typeface="Verdana Bold"/>
                <a:cs typeface="Verdana Bold"/>
                <a:sym typeface="Verdana Bold"/>
              </a:rPr>
              <a:t>ownloadb</a:t>
            </a:r>
            <a:r>
              <a:rPr lang="en-US" b="true" sz="1899" u="none">
                <a:solidFill>
                  <a:srgbClr val="543E31"/>
                </a:solidFill>
                <a:latin typeface="Verdana Bold"/>
                <a:ea typeface="Verdana Bold"/>
                <a:cs typeface="Verdana Bold"/>
                <a:sym typeface="Verdana Bold"/>
              </a:rPr>
              <a:t>a</a:t>
            </a:r>
            <a:r>
              <a:rPr lang="en-US" sz="1899" b="true">
                <a:solidFill>
                  <a:srgbClr val="543E31"/>
                </a:solidFill>
                <a:latin typeface="Verdana Bold"/>
                <a:ea typeface="Verdana Bold"/>
                <a:cs typeface="Verdana Bold"/>
                <a:sym typeface="Verdana Bold"/>
              </a:rPr>
              <a:t>ar mediapakket</a:t>
            </a:r>
          </a:p>
          <a:p>
            <a:pPr algn="l">
              <a:lnSpc>
                <a:spcPts val="2659"/>
              </a:lnSpc>
            </a:pPr>
            <a:r>
              <a:rPr lang="en-US" sz="1899">
                <a:solidFill>
                  <a:srgbClr val="543E31"/>
                </a:solidFill>
                <a:latin typeface="Verdana"/>
                <a:ea typeface="Verdana"/>
                <a:cs typeface="Verdana"/>
                <a:sym typeface="Verdana"/>
              </a:rPr>
              <a:t>Dit mediapakket is beschikbaar in:</a:t>
            </a:r>
          </a:p>
          <a:p>
            <a:pPr algn="l" marL="410209" indent="-205105" lvl="1">
              <a:lnSpc>
                <a:spcPts val="2659"/>
              </a:lnSpc>
              <a:buFont typeface="Arial"/>
              <a:buChar char="•"/>
            </a:pPr>
            <a:r>
              <a:rPr lang="en-US" sz="1899">
                <a:solidFill>
                  <a:srgbClr val="543E31"/>
                </a:solidFill>
                <a:latin typeface="Verdana"/>
                <a:ea typeface="Verdana"/>
                <a:cs typeface="Verdana"/>
                <a:sym typeface="Verdana"/>
              </a:rPr>
              <a:t>📄 PPT, PDF en Video</a:t>
            </a:r>
          </a:p>
          <a:p>
            <a:pPr algn="l" marL="410209" indent="-205105" lvl="1">
              <a:lnSpc>
                <a:spcPts val="2659"/>
              </a:lnSpc>
              <a:buFont typeface="Arial"/>
              <a:buChar char="•"/>
            </a:pPr>
            <a:r>
              <a:rPr lang="en-US" sz="1899">
                <a:solidFill>
                  <a:srgbClr val="543E31"/>
                </a:solidFill>
                <a:latin typeface="Verdana"/>
                <a:ea typeface="Verdana"/>
                <a:cs typeface="Verdana"/>
                <a:sym typeface="Verdana"/>
              </a:rPr>
              <a:t>📦 ZIP-bestand met foto’s, logo’s en teksten</a:t>
            </a:r>
          </a:p>
          <a:p>
            <a:pPr algn="l">
              <a:lnSpc>
                <a:spcPts val="2659"/>
              </a:lnSpc>
            </a:pPr>
          </a:p>
          <a:p>
            <a:pPr algn="l">
              <a:lnSpc>
                <a:spcPts val="2659"/>
              </a:lnSpc>
              <a:spcBef>
                <a:spcPct val="0"/>
              </a:spcBef>
            </a:pPr>
            <a:r>
              <a:rPr lang="en-US" b="true" sz="1899">
                <a:solidFill>
                  <a:srgbClr val="543E31"/>
                </a:solidFill>
                <a:latin typeface="Verdana Bold"/>
                <a:ea typeface="Verdana Bold"/>
                <a:cs typeface="Verdana Bold"/>
                <a:sym typeface="Verdana Bold"/>
              </a:rPr>
              <a:t>V</a:t>
            </a:r>
            <a:r>
              <a:rPr lang="en-US" b="true" sz="1899">
                <a:solidFill>
                  <a:srgbClr val="543E31"/>
                </a:solidFill>
                <a:latin typeface="Verdana Bold"/>
                <a:ea typeface="Verdana Bold"/>
                <a:cs typeface="Verdana Bold"/>
                <a:sym typeface="Verdana Bold"/>
              </a:rPr>
              <a:t>raag het aan via: </a:t>
            </a:r>
            <a:r>
              <a:rPr lang="en-US" sz="1899" u="sng">
                <a:solidFill>
                  <a:srgbClr val="543E31"/>
                </a:solidFill>
                <a:latin typeface="Verdana"/>
                <a:ea typeface="Verdana"/>
                <a:cs typeface="Verdana"/>
                <a:sym typeface="Verdana"/>
                <a:hlinkClick r:id="rId3" tooltip="https://www.irisvanuden.nl"/>
              </a:rPr>
              <a:t>www.irisvanuden.nl/v2-wat-ik-doe/</a:t>
            </a:r>
            <a:r>
              <a:rPr lang="en-US" sz="1899">
                <a:solidFill>
                  <a:srgbClr val="543E31"/>
                </a:solidFill>
                <a:latin typeface="Verdana"/>
                <a:ea typeface="Verdana"/>
                <a:cs typeface="Verdana"/>
                <a:sym typeface="Verdana"/>
              </a:rPr>
              <a:t> of via info@irisvanuden.nl</a:t>
            </a:r>
          </a:p>
        </p:txBody>
      </p:sp>
      <p:sp>
        <p:nvSpPr>
          <p:cNvPr name="Freeform 10" id="10"/>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4">
              <a:alphaModFix amt="50000"/>
            </a:blip>
            <a:stretch>
              <a:fillRect l="-8236" t="0" r="-481094" b="0"/>
            </a:stretch>
          </a:blipFill>
        </p:spPr>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2">
              <a:alphaModFix amt="50000"/>
            </a:blip>
            <a:stretch>
              <a:fillRect l="-8236" t="0" r="-481094" b="0"/>
            </a:stretch>
          </a:blipFill>
        </p:spPr>
      </p:sp>
      <p:sp>
        <p:nvSpPr>
          <p:cNvPr name="TextBox 6" id="6"/>
          <p:cNvSpPr txBox="true"/>
          <p:nvPr/>
        </p:nvSpPr>
        <p:spPr>
          <a:xfrm rot="0">
            <a:off x="9144000" y="3489278"/>
            <a:ext cx="8115300" cy="5323840"/>
          </a:xfrm>
          <a:prstGeom prst="rect">
            <a:avLst/>
          </a:prstGeom>
        </p:spPr>
        <p:txBody>
          <a:bodyPr anchor="t" rtlCol="false" tIns="0" lIns="0" bIns="0" rIns="0">
            <a:spAutoFit/>
          </a:bodyPr>
          <a:lstStyle/>
          <a:p>
            <a:pPr algn="l">
              <a:lnSpc>
                <a:spcPts val="2659"/>
              </a:lnSpc>
            </a:pPr>
            <a:r>
              <a:rPr lang="en-US" sz="1899" b="true">
                <a:solidFill>
                  <a:srgbClr val="543E31"/>
                </a:solidFill>
                <a:latin typeface="Verdana Bold"/>
                <a:ea typeface="Verdana Bold"/>
                <a:cs typeface="Verdana Bold"/>
                <a:sym typeface="Verdana Bold"/>
              </a:rPr>
              <a:t>Bedrijfsprofiel | Over Iris</a:t>
            </a:r>
          </a:p>
          <a:p>
            <a:pPr algn="l">
              <a:lnSpc>
                <a:spcPts val="2659"/>
              </a:lnSpc>
            </a:pPr>
          </a:p>
          <a:p>
            <a:pPr algn="l">
              <a:lnSpc>
                <a:spcPts val="2659"/>
              </a:lnSpc>
            </a:pPr>
            <a:r>
              <a:rPr lang="en-US" sz="1899">
                <a:solidFill>
                  <a:srgbClr val="543E31"/>
                </a:solidFill>
                <a:latin typeface="Verdana"/>
                <a:ea typeface="Verdana"/>
                <a:cs typeface="Verdana"/>
                <a:sym typeface="Verdana"/>
              </a:rPr>
              <a:t>Ik ben Iris van Uden – spreker, dagvoorzitter en coach.</a:t>
            </a:r>
          </a:p>
          <a:p>
            <a:pPr algn="l">
              <a:lnSpc>
                <a:spcPts val="2659"/>
              </a:lnSpc>
            </a:pPr>
            <a:r>
              <a:rPr lang="en-US" sz="1899">
                <a:solidFill>
                  <a:srgbClr val="543E31"/>
                </a:solidFill>
                <a:latin typeface="Verdana"/>
                <a:ea typeface="Verdana"/>
                <a:cs typeface="Verdana"/>
                <a:sym typeface="Verdana"/>
              </a:rPr>
              <a:t>Maar als ik mezelf écht zou moeten omschrijven, dan zeg ik:</a:t>
            </a:r>
          </a:p>
          <a:p>
            <a:pPr algn="l">
              <a:lnSpc>
                <a:spcPts val="2659"/>
              </a:lnSpc>
            </a:pPr>
            <a:r>
              <a:rPr lang="en-US" sz="1899">
                <a:solidFill>
                  <a:srgbClr val="543E31"/>
                </a:solidFill>
                <a:latin typeface="Verdana"/>
                <a:ea typeface="Verdana"/>
                <a:cs typeface="Verdana"/>
                <a:sym typeface="Verdana"/>
              </a:rPr>
              <a:t>ik ben een vrouw in de bouw. </a:t>
            </a:r>
          </a:p>
          <a:p>
            <a:pPr algn="l">
              <a:lnSpc>
                <a:spcPts val="2659"/>
              </a:lnSpc>
            </a:pPr>
          </a:p>
          <a:p>
            <a:pPr algn="l">
              <a:lnSpc>
                <a:spcPts val="2659"/>
              </a:lnSpc>
            </a:pPr>
            <a:r>
              <a:rPr lang="en-US" sz="1899">
                <a:solidFill>
                  <a:srgbClr val="543E31"/>
                </a:solidFill>
                <a:latin typeface="Verdana"/>
                <a:ea typeface="Verdana"/>
                <a:cs typeface="Verdana"/>
                <a:sym typeface="Verdana"/>
              </a:rPr>
              <a:t>Jarenlang werkte ik in een wereld waar ratio, snelheid en resultaat de boventoon voerden. Ik probeerde mee te bewegen met dat ritme, mezelf aan te passen aan de mannen om me heen. Tot ik ontdekte dat mijn grootste kracht juist lag in wat ik had weggestopt: zachtheid, verbinding en intuïtie.</a:t>
            </a:r>
          </a:p>
          <a:p>
            <a:pPr algn="l">
              <a:lnSpc>
                <a:spcPts val="2659"/>
              </a:lnSpc>
            </a:pPr>
          </a:p>
          <a:p>
            <a:pPr algn="l">
              <a:lnSpc>
                <a:spcPts val="2659"/>
              </a:lnSpc>
            </a:pPr>
            <a:r>
              <a:rPr lang="en-US" sz="1899">
                <a:solidFill>
                  <a:srgbClr val="543E31"/>
                </a:solidFill>
                <a:latin typeface="Verdana"/>
                <a:ea typeface="Verdana"/>
                <a:cs typeface="Verdana"/>
                <a:sym typeface="Verdana"/>
              </a:rPr>
              <a:t>Vandaag help ik vrouwen in mannelijke sectoren om </a:t>
            </a:r>
            <a:r>
              <a:rPr lang="en-US" sz="1899" b="true">
                <a:solidFill>
                  <a:srgbClr val="543E31"/>
                </a:solidFill>
                <a:latin typeface="Verdana Bold"/>
                <a:ea typeface="Verdana Bold"/>
                <a:cs typeface="Verdana Bold"/>
                <a:sym typeface="Verdana Bold"/>
              </a:rPr>
              <a:t>zichtbaar te worden zonder zich aan te passen</a:t>
            </a:r>
            <a:r>
              <a:rPr lang="en-US" sz="1899">
                <a:solidFill>
                  <a:srgbClr val="543E31"/>
                </a:solidFill>
                <a:latin typeface="Verdana"/>
                <a:ea typeface="Verdana"/>
                <a:cs typeface="Verdana"/>
                <a:sym typeface="Verdana"/>
              </a:rPr>
              <a:t>. Om leiderschap te tonen op hun eigen manier – vanuit kracht én kwetsbaarheid</a:t>
            </a:r>
          </a:p>
          <a:p>
            <a:pPr algn="l">
              <a:lnSpc>
                <a:spcPts val="2659"/>
              </a:lnSpc>
              <a:spcBef>
                <a:spcPct val="0"/>
              </a:spcBef>
            </a:pPr>
          </a:p>
        </p:txBody>
      </p:sp>
      <p:sp>
        <p:nvSpPr>
          <p:cNvPr name="TextBox 7" id="7"/>
          <p:cNvSpPr txBox="true"/>
          <p:nvPr/>
        </p:nvSpPr>
        <p:spPr>
          <a:xfrm rot="0">
            <a:off x="1481909" y="3489278"/>
            <a:ext cx="3394986" cy="2656840"/>
          </a:xfrm>
          <a:prstGeom prst="rect">
            <a:avLst/>
          </a:prstGeom>
        </p:spPr>
        <p:txBody>
          <a:bodyPr anchor="t" rtlCol="false" tIns="0" lIns="0" bIns="0" rIns="0">
            <a:spAutoFit/>
          </a:bodyPr>
          <a:lstStyle/>
          <a:p>
            <a:pPr algn="l" marL="410209" indent="-205105" lvl="1">
              <a:lnSpc>
                <a:spcPts val="2659"/>
              </a:lnSpc>
              <a:buAutoNum type="arabicPeriod" startAt="1"/>
            </a:pPr>
            <a:r>
              <a:rPr lang="en-US" sz="1899">
                <a:solidFill>
                  <a:srgbClr val="543E31"/>
                </a:solidFill>
                <a:latin typeface="Verdana"/>
                <a:ea typeface="Verdana"/>
                <a:cs typeface="Verdana"/>
                <a:sym typeface="Verdana"/>
              </a:rPr>
              <a:t>Bedrijfsprofiel</a:t>
            </a:r>
          </a:p>
          <a:p>
            <a:pPr algn="l" marL="410209" indent="-205105" lvl="1">
              <a:lnSpc>
                <a:spcPts val="2659"/>
              </a:lnSpc>
              <a:buAutoNum type="arabicPeriod" startAt="1"/>
            </a:pPr>
            <a:r>
              <a:rPr lang="en-US" sz="1899">
                <a:solidFill>
                  <a:srgbClr val="543E31"/>
                </a:solidFill>
                <a:latin typeface="Verdana"/>
                <a:ea typeface="Verdana"/>
                <a:cs typeface="Verdana"/>
                <a:sym typeface="Verdana"/>
              </a:rPr>
              <a:t>Missie</a:t>
            </a:r>
          </a:p>
          <a:p>
            <a:pPr algn="l" marL="410209" indent="-205105" lvl="1">
              <a:lnSpc>
                <a:spcPts val="2659"/>
              </a:lnSpc>
              <a:buAutoNum type="arabicPeriod" startAt="1"/>
            </a:pPr>
            <a:r>
              <a:rPr lang="en-US" sz="1899">
                <a:solidFill>
                  <a:srgbClr val="543E31"/>
                </a:solidFill>
                <a:latin typeface="Verdana"/>
                <a:ea typeface="Verdana"/>
                <a:cs typeface="Verdana"/>
                <a:sym typeface="Verdana"/>
              </a:rPr>
              <a:t>Wat ik doe</a:t>
            </a:r>
          </a:p>
          <a:p>
            <a:pPr algn="l" marL="410209" indent="-205105" lvl="1">
              <a:lnSpc>
                <a:spcPts val="2659"/>
              </a:lnSpc>
              <a:buAutoNum type="arabicPeriod" startAt="1"/>
            </a:pPr>
            <a:r>
              <a:rPr lang="en-US" sz="1899">
                <a:solidFill>
                  <a:srgbClr val="543E31"/>
                </a:solidFill>
                <a:latin typeface="Verdana"/>
                <a:ea typeface="Verdana"/>
                <a:cs typeface="Verdana"/>
                <a:sym typeface="Verdana"/>
              </a:rPr>
              <a:t>Voor organisaties</a:t>
            </a:r>
          </a:p>
          <a:p>
            <a:pPr algn="l" marL="410209" indent="-205105" lvl="1">
              <a:lnSpc>
                <a:spcPts val="2659"/>
              </a:lnSpc>
              <a:buAutoNum type="arabicPeriod" startAt="1"/>
            </a:pPr>
            <a:r>
              <a:rPr lang="en-US" sz="1899">
                <a:solidFill>
                  <a:srgbClr val="543E31"/>
                </a:solidFill>
                <a:latin typeface="Verdana"/>
                <a:ea typeface="Verdana"/>
                <a:cs typeface="Verdana"/>
                <a:sym typeface="Verdana"/>
              </a:rPr>
              <a:t>Waarom ik dit doe</a:t>
            </a:r>
          </a:p>
          <a:p>
            <a:pPr algn="l" marL="410209" indent="-205105" lvl="1">
              <a:lnSpc>
                <a:spcPts val="2659"/>
              </a:lnSpc>
              <a:buAutoNum type="arabicPeriod" startAt="1"/>
            </a:pPr>
            <a:r>
              <a:rPr lang="en-US" sz="1899">
                <a:solidFill>
                  <a:srgbClr val="543E31"/>
                </a:solidFill>
                <a:latin typeface="Verdana"/>
                <a:ea typeface="Verdana"/>
                <a:cs typeface="Verdana"/>
                <a:sym typeface="Verdana"/>
              </a:rPr>
              <a:t>Praktische informatie</a:t>
            </a:r>
          </a:p>
          <a:p>
            <a:pPr algn="l" marL="410209" indent="-205105" lvl="1">
              <a:lnSpc>
                <a:spcPts val="2659"/>
              </a:lnSpc>
              <a:spcBef>
                <a:spcPct val="0"/>
              </a:spcBef>
              <a:buAutoNum type="arabicPeriod" startAt="1"/>
            </a:pPr>
            <a:r>
              <a:rPr lang="en-US" sz="1899">
                <a:solidFill>
                  <a:srgbClr val="543E31"/>
                </a:solidFill>
                <a:latin typeface="Verdana"/>
                <a:ea typeface="Verdana"/>
                <a:cs typeface="Verdana"/>
                <a:sym typeface="Verdana"/>
              </a:rPr>
              <a:t>Downloadbaar mediapakket</a:t>
            </a:r>
          </a:p>
        </p:txBody>
      </p:sp>
      <p:sp>
        <p:nvSpPr>
          <p:cNvPr name="AutoShape 8" id="8"/>
          <p:cNvSpPr/>
          <p:nvPr/>
        </p:nvSpPr>
        <p:spPr>
          <a:xfrm>
            <a:off x="1028655" y="9239250"/>
            <a:ext cx="16230645" cy="19050"/>
          </a:xfrm>
          <a:prstGeom prst="line">
            <a:avLst/>
          </a:prstGeom>
          <a:ln cap="flat" w="38100">
            <a:solidFill>
              <a:srgbClr val="9A5F41"/>
            </a:solidFill>
            <a:prstDash val="solid"/>
            <a:headEnd type="none" len="sm" w="sm"/>
            <a:tailEnd type="none" len="sm" w="sm"/>
          </a:ln>
        </p:spPr>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3528704"/>
            <a:chOff x="0" y="0"/>
            <a:chExt cx="4816593" cy="929371"/>
          </a:xfrm>
        </p:grpSpPr>
        <p:sp>
          <p:nvSpPr>
            <p:cNvPr name="Freeform 3" id="3"/>
            <p:cNvSpPr/>
            <p:nvPr/>
          </p:nvSpPr>
          <p:spPr>
            <a:xfrm flipH="false" flipV="false" rot="0">
              <a:off x="0" y="0"/>
              <a:ext cx="4816592" cy="929371"/>
            </a:xfrm>
            <a:custGeom>
              <a:avLst/>
              <a:gdLst/>
              <a:ahLst/>
              <a:cxnLst/>
              <a:rect r="r" b="b" t="t" l="l"/>
              <a:pathLst>
                <a:path h="929371" w="4816592">
                  <a:moveTo>
                    <a:pt x="0" y="0"/>
                  </a:moveTo>
                  <a:lnTo>
                    <a:pt x="4816592" y="0"/>
                  </a:lnTo>
                  <a:lnTo>
                    <a:pt x="4816592" y="929371"/>
                  </a:lnTo>
                  <a:lnTo>
                    <a:pt x="0" y="929371"/>
                  </a:lnTo>
                  <a:close/>
                </a:path>
              </a:pathLst>
            </a:custGeom>
            <a:solidFill>
              <a:srgbClr val="3E2B1D"/>
            </a:solidFill>
          </p:spPr>
        </p:sp>
        <p:sp>
          <p:nvSpPr>
            <p:cNvPr name="TextBox 4" id="4"/>
            <p:cNvSpPr txBox="true"/>
            <p:nvPr/>
          </p:nvSpPr>
          <p:spPr>
            <a:xfrm>
              <a:off x="0" y="-38100"/>
              <a:ext cx="4816593" cy="967471"/>
            </a:xfrm>
            <a:prstGeom prst="rect">
              <a:avLst/>
            </a:prstGeom>
          </p:spPr>
          <p:txBody>
            <a:bodyPr anchor="ctr" rtlCol="false" tIns="50800" lIns="50800" bIns="50800" rIns="50800"/>
            <a:lstStyle/>
            <a:p>
              <a:pPr algn="ctr">
                <a:lnSpc>
                  <a:spcPts val="2659"/>
                </a:lnSpc>
              </a:pPr>
            </a:p>
          </p:txBody>
        </p:sp>
      </p:grpSp>
      <p:grpSp>
        <p:nvGrpSpPr>
          <p:cNvPr name="Group 5" id="5"/>
          <p:cNvGrpSpPr/>
          <p:nvPr/>
        </p:nvGrpSpPr>
        <p:grpSpPr>
          <a:xfrm rot="0">
            <a:off x="0" y="0"/>
            <a:ext cx="18288000" cy="10287000"/>
            <a:chOff x="0" y="0"/>
            <a:chExt cx="4816593" cy="2709333"/>
          </a:xfrm>
        </p:grpSpPr>
        <p:sp>
          <p:nvSpPr>
            <p:cNvPr name="Freeform 6" id="6"/>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7" id="7"/>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Freeform 8" id="8"/>
          <p:cNvSpPr/>
          <p:nvPr/>
        </p:nvSpPr>
        <p:spPr>
          <a:xfrm flipH="false" flipV="false" rot="0">
            <a:off x="1028700" y="2965374"/>
            <a:ext cx="7308068" cy="4869000"/>
          </a:xfrm>
          <a:custGeom>
            <a:avLst/>
            <a:gdLst/>
            <a:ahLst/>
            <a:cxnLst/>
            <a:rect r="r" b="b" t="t" l="l"/>
            <a:pathLst>
              <a:path h="4869000" w="7308068">
                <a:moveTo>
                  <a:pt x="0" y="0"/>
                </a:moveTo>
                <a:lnTo>
                  <a:pt x="7308068" y="0"/>
                </a:lnTo>
                <a:lnTo>
                  <a:pt x="7308068" y="4869000"/>
                </a:lnTo>
                <a:lnTo>
                  <a:pt x="0" y="4869000"/>
                </a:lnTo>
                <a:lnTo>
                  <a:pt x="0" y="0"/>
                </a:lnTo>
                <a:close/>
              </a:path>
            </a:pathLst>
          </a:custGeom>
          <a:blipFill>
            <a:blip r:embed="rId2">
              <a:alphaModFix amt="80000"/>
            </a:blip>
            <a:stretch>
              <a:fillRect l="0" t="0" r="0" b="0"/>
            </a:stretch>
          </a:blipFill>
        </p:spPr>
      </p:sp>
      <p:sp>
        <p:nvSpPr>
          <p:cNvPr name="TextBox 9" id="9"/>
          <p:cNvSpPr txBox="true"/>
          <p:nvPr/>
        </p:nvSpPr>
        <p:spPr>
          <a:xfrm rot="0">
            <a:off x="8965305" y="990600"/>
            <a:ext cx="8115300" cy="6095365"/>
          </a:xfrm>
          <a:prstGeom prst="rect">
            <a:avLst/>
          </a:prstGeom>
        </p:spPr>
        <p:txBody>
          <a:bodyPr anchor="t" rtlCol="false" tIns="0" lIns="0" bIns="0" rIns="0">
            <a:spAutoFit/>
          </a:bodyPr>
          <a:lstStyle/>
          <a:p>
            <a:pPr algn="l">
              <a:lnSpc>
                <a:spcPts val="2659"/>
              </a:lnSpc>
            </a:pPr>
          </a:p>
          <a:p>
            <a:pPr algn="l">
              <a:lnSpc>
                <a:spcPts val="2659"/>
              </a:lnSpc>
            </a:pPr>
          </a:p>
          <a:p>
            <a:pPr algn="l">
              <a:lnSpc>
                <a:spcPts val="2659"/>
              </a:lnSpc>
            </a:pPr>
          </a:p>
          <a:p>
            <a:pPr algn="l">
              <a:lnSpc>
                <a:spcPts val="2659"/>
              </a:lnSpc>
            </a:pPr>
          </a:p>
          <a:p>
            <a:pPr algn="l">
              <a:lnSpc>
                <a:spcPts val="2659"/>
              </a:lnSpc>
            </a:pPr>
          </a:p>
          <a:p>
            <a:pPr algn="l">
              <a:lnSpc>
                <a:spcPts val="2659"/>
              </a:lnSpc>
            </a:pPr>
          </a:p>
          <a:p>
            <a:pPr algn="l">
              <a:lnSpc>
                <a:spcPts val="2659"/>
              </a:lnSpc>
            </a:pPr>
          </a:p>
          <a:p>
            <a:pPr algn="l">
              <a:lnSpc>
                <a:spcPts val="3499"/>
              </a:lnSpc>
            </a:pPr>
            <a:r>
              <a:rPr lang="en-US" sz="2499" b="true">
                <a:solidFill>
                  <a:srgbClr val="543E31"/>
                </a:solidFill>
                <a:latin typeface="Verdana Bold"/>
                <a:ea typeface="Verdana Bold"/>
                <a:cs typeface="Verdana Bold"/>
                <a:sym typeface="Verdana Bold"/>
              </a:rPr>
              <a:t>Missie</a:t>
            </a:r>
          </a:p>
          <a:p>
            <a:pPr algn="l">
              <a:lnSpc>
                <a:spcPts val="2659"/>
              </a:lnSpc>
            </a:pPr>
            <a:r>
              <a:rPr lang="en-US" sz="1899">
                <a:solidFill>
                  <a:srgbClr val="543E31"/>
                </a:solidFill>
                <a:latin typeface="Verdana"/>
                <a:ea typeface="Verdana"/>
                <a:cs typeface="Verdana"/>
                <a:sym typeface="Verdana"/>
              </a:rPr>
              <a:t>Mijn missie is helder: ik wil een beweging in gang zetten waarin vrouwen hun plek innemen zonder zichzelf te verliezen.</a:t>
            </a:r>
          </a:p>
          <a:p>
            <a:pPr algn="l">
              <a:lnSpc>
                <a:spcPts val="2659"/>
              </a:lnSpc>
            </a:pPr>
          </a:p>
          <a:p>
            <a:pPr algn="l">
              <a:lnSpc>
                <a:spcPts val="2659"/>
              </a:lnSpc>
            </a:pPr>
            <a:r>
              <a:rPr lang="en-US" sz="1899">
                <a:solidFill>
                  <a:srgbClr val="543E31"/>
                </a:solidFill>
                <a:latin typeface="Verdana"/>
                <a:ea typeface="Verdana"/>
                <a:cs typeface="Verdana"/>
                <a:sym typeface="Verdana"/>
              </a:rPr>
              <a:t>Ik geloof dat organisaties sterker worden als vrouwen hun eigen stijl van leiderschap omarmen.</a:t>
            </a:r>
          </a:p>
          <a:p>
            <a:pPr algn="l">
              <a:lnSpc>
                <a:spcPts val="2659"/>
              </a:lnSpc>
            </a:pPr>
          </a:p>
          <a:p>
            <a:pPr algn="l">
              <a:lnSpc>
                <a:spcPts val="2659"/>
              </a:lnSpc>
              <a:spcBef>
                <a:spcPct val="0"/>
              </a:spcBef>
            </a:pPr>
            <a:r>
              <a:rPr lang="en-US" sz="1899">
                <a:solidFill>
                  <a:srgbClr val="543E31"/>
                </a:solidFill>
                <a:latin typeface="Verdana"/>
                <a:ea typeface="Verdana"/>
                <a:cs typeface="Verdana"/>
                <a:sym typeface="Verdana"/>
              </a:rPr>
              <a:t>Zachtheid, samenwerking en verbinding zijn geen zachte waarden – ze leiden tot harde resultaten: meer innovatie, betere besluitvorming en een inclusieve cultuur waarin mensen zich gezien voelen.</a:t>
            </a:r>
          </a:p>
        </p:txBody>
      </p:sp>
      <p:sp>
        <p:nvSpPr>
          <p:cNvPr name="TextBox 10" id="10"/>
          <p:cNvSpPr txBox="true"/>
          <p:nvPr/>
        </p:nvSpPr>
        <p:spPr>
          <a:xfrm rot="0">
            <a:off x="1053951" y="990600"/>
            <a:ext cx="12246471" cy="753745"/>
          </a:xfrm>
          <a:prstGeom prst="rect">
            <a:avLst/>
          </a:prstGeom>
        </p:spPr>
        <p:txBody>
          <a:bodyPr anchor="t" rtlCol="false" tIns="0" lIns="0" bIns="0" rIns="0">
            <a:spAutoFit/>
          </a:bodyPr>
          <a:lstStyle/>
          <a:p>
            <a:pPr algn="ctr">
              <a:lnSpc>
                <a:spcPts val="3499"/>
              </a:lnSpc>
              <a:spcBef>
                <a:spcPct val="0"/>
              </a:spcBef>
            </a:pPr>
            <a:r>
              <a:rPr lang="en-US" sz="2499">
                <a:solidFill>
                  <a:srgbClr val="543E31"/>
                </a:solidFill>
                <a:latin typeface="Verdana"/>
                <a:ea typeface="Verdana"/>
                <a:cs typeface="Verdana"/>
                <a:sym typeface="Verdana"/>
              </a:rPr>
              <a:t>“Zachtheid en verbinding zijn geen zachte waarden, maar harde resultaten” </a:t>
            </a:r>
          </a:p>
          <a:p>
            <a:pPr algn="l">
              <a:lnSpc>
                <a:spcPts val="2659"/>
              </a:lnSpc>
              <a:spcBef>
                <a:spcPct val="0"/>
              </a:spcBef>
            </a:pPr>
            <a:r>
              <a:rPr lang="en-US" sz="1899">
                <a:solidFill>
                  <a:srgbClr val="543E31"/>
                </a:solidFill>
                <a:latin typeface="Verdana"/>
                <a:ea typeface="Verdana"/>
                <a:cs typeface="Verdana"/>
                <a:sym typeface="Verdana"/>
              </a:rPr>
              <a:t>- Iris van Uden</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Freeform 5" id="5"/>
          <p:cNvSpPr/>
          <p:nvPr/>
        </p:nvSpPr>
        <p:spPr>
          <a:xfrm flipH="false" flipV="false" rot="0">
            <a:off x="29782" y="0"/>
            <a:ext cx="18258218" cy="2173304"/>
          </a:xfrm>
          <a:custGeom>
            <a:avLst/>
            <a:gdLst/>
            <a:ahLst/>
            <a:cxnLst/>
            <a:rect r="r" b="b" t="t" l="l"/>
            <a:pathLst>
              <a:path h="2173304" w="18258218">
                <a:moveTo>
                  <a:pt x="0" y="0"/>
                </a:moveTo>
                <a:lnTo>
                  <a:pt x="18258218" y="0"/>
                </a:lnTo>
                <a:lnTo>
                  <a:pt x="18258218" y="2173304"/>
                </a:lnTo>
                <a:lnTo>
                  <a:pt x="0" y="2173304"/>
                </a:lnTo>
                <a:lnTo>
                  <a:pt x="0" y="0"/>
                </a:lnTo>
                <a:close/>
              </a:path>
            </a:pathLst>
          </a:custGeom>
          <a:blipFill>
            <a:blip r:embed="rId2">
              <a:alphaModFix amt="47000"/>
            </a:blip>
            <a:stretch>
              <a:fillRect l="-21462" t="-542620" r="0" b="-37234"/>
            </a:stretch>
          </a:blipFill>
        </p:spPr>
      </p:sp>
      <p:grpSp>
        <p:nvGrpSpPr>
          <p:cNvPr name="Group 6" id="6"/>
          <p:cNvGrpSpPr/>
          <p:nvPr/>
        </p:nvGrpSpPr>
        <p:grpSpPr>
          <a:xfrm rot="0">
            <a:off x="1122991" y="1028700"/>
            <a:ext cx="5250159" cy="8229600"/>
            <a:chOff x="0" y="0"/>
            <a:chExt cx="1382758" cy="2167467"/>
          </a:xfrm>
        </p:grpSpPr>
        <p:sp>
          <p:nvSpPr>
            <p:cNvPr name="Freeform 7" id="7"/>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8" id="8"/>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3">
              <a:alphaModFix amt="50000"/>
            </a:blip>
            <a:stretch>
              <a:fillRect l="-8236" t="0" r="-481094" b="0"/>
            </a:stretch>
          </a:blipFill>
        </p:spPr>
      </p:sp>
      <p:sp>
        <p:nvSpPr>
          <p:cNvPr name="TextBox 10" id="10"/>
          <p:cNvSpPr txBox="true"/>
          <p:nvPr/>
        </p:nvSpPr>
        <p:spPr>
          <a:xfrm rot="0">
            <a:off x="9144000" y="3015809"/>
            <a:ext cx="8115300" cy="5859145"/>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Wat ik doe</a:t>
            </a:r>
          </a:p>
          <a:p>
            <a:pPr algn="l">
              <a:lnSpc>
                <a:spcPts val="2659"/>
              </a:lnSpc>
            </a:pPr>
            <a:r>
              <a:rPr lang="en-US" sz="1899">
                <a:solidFill>
                  <a:srgbClr val="543E31"/>
                </a:solidFill>
                <a:latin typeface="Verdana"/>
                <a:ea typeface="Verdana"/>
                <a:cs typeface="Verdana"/>
                <a:sym typeface="Verdana"/>
              </a:rPr>
              <a:t>Mijn werk draait om woorden die verbinden – in taal, leiderschap en menselijkheid. Ik bied drie vormen van samenwerking aan:</a:t>
            </a:r>
          </a:p>
          <a:p>
            <a:pPr algn="l">
              <a:lnSpc>
                <a:spcPts val="2659"/>
              </a:lnSpc>
            </a:pPr>
          </a:p>
          <a:p>
            <a:pPr algn="l">
              <a:lnSpc>
                <a:spcPts val="3499"/>
              </a:lnSpc>
              <a:spcBef>
                <a:spcPct val="0"/>
              </a:spcBef>
            </a:pPr>
            <a:r>
              <a:rPr lang="en-US" b="true" sz="2499">
                <a:solidFill>
                  <a:srgbClr val="543E31"/>
                </a:solidFill>
                <a:latin typeface="Verdana Bold"/>
                <a:ea typeface="Verdana Bold"/>
                <a:cs typeface="Verdana Bold"/>
                <a:sym typeface="Verdana Bold"/>
              </a:rPr>
              <a:t>Spreker – verhalen die raken</a:t>
            </a:r>
          </a:p>
          <a:p>
            <a:pPr algn="l">
              <a:lnSpc>
                <a:spcPts val="2659"/>
              </a:lnSpc>
              <a:spcBef>
                <a:spcPct val="0"/>
              </a:spcBef>
            </a:pPr>
            <a:r>
              <a:rPr lang="en-US" sz="1899">
                <a:solidFill>
                  <a:srgbClr val="543E31"/>
                </a:solidFill>
                <a:latin typeface="Verdana"/>
                <a:ea typeface="Verdana"/>
                <a:cs typeface="Verdana"/>
                <a:sym typeface="Verdana"/>
              </a:rPr>
              <a:t>Als spreker geef ik woorden aan wat vaak ongezegd blijft.</a:t>
            </a:r>
          </a:p>
          <a:p>
            <a:pPr algn="l">
              <a:lnSpc>
                <a:spcPts val="2659"/>
              </a:lnSpc>
              <a:spcBef>
                <a:spcPct val="0"/>
              </a:spcBef>
            </a:pPr>
            <a:r>
              <a:rPr lang="en-US" sz="1899">
                <a:solidFill>
                  <a:srgbClr val="543E31"/>
                </a:solidFill>
                <a:latin typeface="Verdana"/>
                <a:ea typeface="Verdana"/>
                <a:cs typeface="Verdana"/>
                <a:sym typeface="Verdana"/>
              </a:rPr>
              <a:t>Ik spreek over vrouwelijk leiderschap in mannelijke omgevingen, over zichtbaarheid zonder jezelf te verliezen, en over communicatie die rust én kracht uitstraalt.</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Met mijn eigen reis als basis neem ik het publiek mee in een herkenbaar verhaal dat inspireert en in beweging zet.</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“Na haar lezing bleef het nog lang stil in de zaal – het raakte echt.” — deelnemer event technische sector</a:t>
            </a:r>
          </a:p>
          <a:p>
            <a:pPr algn="l">
              <a:lnSpc>
                <a:spcPts val="2659"/>
              </a:lnSpc>
              <a:spcBef>
                <a:spcPct val="0"/>
              </a:spcBef>
            </a:pPr>
          </a:p>
          <a:p>
            <a:pPr algn="l">
              <a:lnSpc>
                <a:spcPts val="2659"/>
              </a:lnSpc>
              <a:spcBef>
                <a:spcPct val="0"/>
              </a:spcBef>
            </a:pPr>
          </a:p>
        </p:txBody>
      </p:sp>
      <p:sp>
        <p:nvSpPr>
          <p:cNvPr name="TextBox 11" id="11"/>
          <p:cNvSpPr txBox="true"/>
          <p:nvPr/>
        </p:nvSpPr>
        <p:spPr>
          <a:xfrm rot="0">
            <a:off x="1481909" y="4820285"/>
            <a:ext cx="3394986" cy="1007745"/>
          </a:xfrm>
          <a:prstGeom prst="rect">
            <a:avLst/>
          </a:prstGeom>
        </p:spPr>
        <p:txBody>
          <a:bodyPr anchor="t" rtlCol="false" tIns="0" lIns="0" bIns="0" rIns="0">
            <a:spAutoFit/>
          </a:bodyPr>
          <a:lstStyle/>
          <a:p>
            <a:pPr algn="ctr">
              <a:lnSpc>
                <a:spcPts val="2800"/>
              </a:lnSpc>
            </a:pPr>
            <a:r>
              <a:rPr lang="en-US" b="true" sz="2000">
                <a:solidFill>
                  <a:srgbClr val="543E31"/>
                </a:solidFill>
                <a:latin typeface="Verdana Bold"/>
                <a:ea typeface="Verdana Bold"/>
                <a:cs typeface="Verdana Bold"/>
                <a:sym typeface="Verdana Bold"/>
              </a:rPr>
              <a:t>Spreker</a:t>
            </a:r>
          </a:p>
          <a:p>
            <a:pPr algn="ctr">
              <a:lnSpc>
                <a:spcPts val="2659"/>
              </a:lnSpc>
            </a:pPr>
          </a:p>
          <a:p>
            <a:pPr algn="ctr">
              <a:lnSpc>
                <a:spcPts val="2659"/>
              </a:lnSpc>
              <a:spcBef>
                <a:spcPct val="0"/>
              </a:spcBef>
            </a:p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3015809"/>
            <a:ext cx="8115300" cy="5859145"/>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Wat ik doe</a:t>
            </a:r>
          </a:p>
          <a:p>
            <a:pPr algn="l">
              <a:lnSpc>
                <a:spcPts val="2659"/>
              </a:lnSpc>
            </a:pPr>
            <a:r>
              <a:rPr lang="en-US" sz="1899">
                <a:solidFill>
                  <a:srgbClr val="543E31"/>
                </a:solidFill>
                <a:latin typeface="Verdana"/>
                <a:ea typeface="Verdana"/>
                <a:cs typeface="Verdana"/>
                <a:sym typeface="Verdana"/>
              </a:rPr>
              <a:t>Mijn werk draait om woorden die verbinden – in taal, leiderschap en menselijkheid. Ik bied drie vormen van samenwerking aan:</a:t>
            </a:r>
          </a:p>
          <a:p>
            <a:pPr algn="l">
              <a:lnSpc>
                <a:spcPts val="2659"/>
              </a:lnSpc>
            </a:pPr>
          </a:p>
          <a:p>
            <a:pPr algn="l">
              <a:lnSpc>
                <a:spcPts val="3499"/>
              </a:lnSpc>
              <a:spcBef>
                <a:spcPct val="0"/>
              </a:spcBef>
            </a:pPr>
            <a:r>
              <a:rPr lang="en-US" b="true" sz="2499">
                <a:solidFill>
                  <a:srgbClr val="543E31"/>
                </a:solidFill>
                <a:latin typeface="Verdana Bold"/>
                <a:ea typeface="Verdana Bold"/>
                <a:cs typeface="Verdana Bold"/>
                <a:sym typeface="Verdana Bold"/>
              </a:rPr>
              <a:t>Spreker – verhalen die raken</a:t>
            </a:r>
          </a:p>
          <a:p>
            <a:pPr algn="l">
              <a:lnSpc>
                <a:spcPts val="2659"/>
              </a:lnSpc>
              <a:spcBef>
                <a:spcPct val="0"/>
              </a:spcBef>
            </a:pPr>
            <a:r>
              <a:rPr lang="en-US" sz="1899">
                <a:solidFill>
                  <a:srgbClr val="543E31"/>
                </a:solidFill>
                <a:latin typeface="Verdana"/>
                <a:ea typeface="Verdana"/>
                <a:cs typeface="Verdana"/>
                <a:sym typeface="Verdana"/>
              </a:rPr>
              <a:t>Als spreker geef ik woorden aan wat vaak ongezegd blijft.</a:t>
            </a:r>
          </a:p>
          <a:p>
            <a:pPr algn="l">
              <a:lnSpc>
                <a:spcPts val="2659"/>
              </a:lnSpc>
              <a:spcBef>
                <a:spcPct val="0"/>
              </a:spcBef>
            </a:pPr>
            <a:r>
              <a:rPr lang="en-US" sz="1899">
                <a:solidFill>
                  <a:srgbClr val="543E31"/>
                </a:solidFill>
                <a:latin typeface="Verdana"/>
                <a:ea typeface="Verdana"/>
                <a:cs typeface="Verdana"/>
                <a:sym typeface="Verdana"/>
              </a:rPr>
              <a:t>Ik spreek over vrouwelijk leiderschap in mannelijke omgevingen, over zichtbaarheid zonder jezelf te verliezen, en over communicatie die rust én kracht uitstraalt.</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Met mijn eigen reis als basis neem ik het publiek mee in een herkenbaar verhaal dat inspireert en in beweging zet.</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“Na haar lezing bleef het nog lang stil in de zaal – het raakte echt.” — deelnemer event technische sector</a:t>
            </a:r>
          </a:p>
          <a:p>
            <a:pPr algn="l">
              <a:lnSpc>
                <a:spcPts val="2659"/>
              </a:lnSpc>
              <a:spcBef>
                <a:spcPct val="0"/>
              </a:spcBef>
            </a:pPr>
          </a:p>
          <a:p>
            <a:pPr algn="l">
              <a:lnSpc>
                <a:spcPts val="2659"/>
              </a:lnSpc>
              <a:spcBef>
                <a:spcPct val="0"/>
              </a:spcBef>
            </a:pPr>
          </a:p>
        </p:txBody>
      </p:sp>
      <p:sp>
        <p:nvSpPr>
          <p:cNvPr name="Freeform 6" id="6"/>
          <p:cNvSpPr/>
          <p:nvPr/>
        </p:nvSpPr>
        <p:spPr>
          <a:xfrm flipH="false" flipV="false" rot="0">
            <a:off x="29782" y="0"/>
            <a:ext cx="18258218" cy="2173304"/>
          </a:xfrm>
          <a:custGeom>
            <a:avLst/>
            <a:gdLst/>
            <a:ahLst/>
            <a:cxnLst/>
            <a:rect r="r" b="b" t="t" l="l"/>
            <a:pathLst>
              <a:path h="2173304" w="18258218">
                <a:moveTo>
                  <a:pt x="0" y="0"/>
                </a:moveTo>
                <a:lnTo>
                  <a:pt x="18258218" y="0"/>
                </a:lnTo>
                <a:lnTo>
                  <a:pt x="18258218" y="2173304"/>
                </a:lnTo>
                <a:lnTo>
                  <a:pt x="0" y="2173304"/>
                </a:lnTo>
                <a:lnTo>
                  <a:pt x="0" y="0"/>
                </a:lnTo>
                <a:close/>
              </a:path>
            </a:pathLst>
          </a:custGeom>
          <a:blipFill>
            <a:blip r:embed="rId2">
              <a:alphaModFix amt="47000"/>
            </a:blip>
            <a:stretch>
              <a:fillRect l="-21462" t="-542620" r="0" b="-37234"/>
            </a:stretch>
          </a:blipFill>
        </p:spPr>
      </p:sp>
      <p:grpSp>
        <p:nvGrpSpPr>
          <p:cNvPr name="Group 7" id="7"/>
          <p:cNvGrpSpPr/>
          <p:nvPr/>
        </p:nvGrpSpPr>
        <p:grpSpPr>
          <a:xfrm rot="0">
            <a:off x="1122991" y="1028700"/>
            <a:ext cx="5250159" cy="8229600"/>
            <a:chOff x="0" y="0"/>
            <a:chExt cx="1382758" cy="2167467"/>
          </a:xfrm>
        </p:grpSpPr>
        <p:sp>
          <p:nvSpPr>
            <p:cNvPr name="Freeform 8" id="8"/>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9" id="9"/>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10" id="10"/>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3">
              <a:alphaModFix amt="50000"/>
            </a:blip>
            <a:stretch>
              <a:fillRect l="-8236" t="0" r="-481094" b="0"/>
            </a:stretch>
          </a:blipFill>
        </p:spPr>
      </p:sp>
      <p:sp>
        <p:nvSpPr>
          <p:cNvPr name="Freeform 11" id="11"/>
          <p:cNvSpPr/>
          <p:nvPr/>
        </p:nvSpPr>
        <p:spPr>
          <a:xfrm flipH="false" flipV="false" rot="0">
            <a:off x="1104900" y="1028700"/>
            <a:ext cx="5250159" cy="8229600"/>
          </a:xfrm>
          <a:custGeom>
            <a:avLst/>
            <a:gdLst/>
            <a:ahLst/>
            <a:cxnLst/>
            <a:rect r="r" b="b" t="t" l="l"/>
            <a:pathLst>
              <a:path h="8229600" w="5250159">
                <a:moveTo>
                  <a:pt x="0" y="0"/>
                </a:moveTo>
                <a:lnTo>
                  <a:pt x="5250159" y="0"/>
                </a:lnTo>
                <a:lnTo>
                  <a:pt x="5250159" y="8229600"/>
                </a:lnTo>
                <a:lnTo>
                  <a:pt x="0" y="8229600"/>
                </a:lnTo>
                <a:lnTo>
                  <a:pt x="0" y="0"/>
                </a:lnTo>
                <a:close/>
              </a:path>
            </a:pathLst>
          </a:custGeom>
          <a:blipFill>
            <a:blip r:embed="rId4">
              <a:alphaModFix amt="80000"/>
            </a:blip>
            <a:stretch>
              <a:fillRect l="-74191" t="0" r="-61079" b="0"/>
            </a:stretch>
          </a:blipFill>
          <a:ln w="38100" cap="sq">
            <a:solidFill>
              <a:srgbClr val="9A5F41">
                <a:alpha val="80000"/>
              </a:srgbClr>
            </a:solidFill>
            <a:prstDash val="solid"/>
            <a:miter/>
          </a:ln>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3015809"/>
            <a:ext cx="8115300" cy="4630420"/>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Dagvoorzitter – ruimte voor echte gesprekken</a:t>
            </a:r>
          </a:p>
          <a:p>
            <a:pPr algn="l">
              <a:lnSpc>
                <a:spcPts val="3499"/>
              </a:lnSpc>
            </a:pPr>
          </a:p>
          <a:p>
            <a:pPr algn="l">
              <a:lnSpc>
                <a:spcPts val="2659"/>
              </a:lnSpc>
            </a:pPr>
            <a:r>
              <a:rPr lang="en-US" sz="1899">
                <a:solidFill>
                  <a:srgbClr val="543E31"/>
                </a:solidFill>
                <a:latin typeface="Verdana"/>
                <a:ea typeface="Verdana"/>
                <a:cs typeface="Verdana"/>
                <a:sym typeface="Verdana"/>
              </a:rPr>
              <a:t>Als dagvoorzitter verbind ik inhoud en menselijkheid. </a:t>
            </a:r>
          </a:p>
          <a:p>
            <a:pPr algn="l">
              <a:lnSpc>
                <a:spcPts val="2659"/>
              </a:lnSpc>
              <a:spcBef>
                <a:spcPct val="0"/>
              </a:spcBef>
            </a:pPr>
            <a:r>
              <a:rPr lang="en-US" sz="1899">
                <a:solidFill>
                  <a:srgbClr val="543E31"/>
                </a:solidFill>
                <a:latin typeface="Verdana"/>
                <a:ea typeface="Verdana"/>
                <a:cs typeface="Verdana"/>
                <a:sym typeface="Verdana"/>
              </a:rPr>
              <a:t>Ik begeleid congressen, seminars en events met warmte en scherpte. Ik stel vragen die verdiepen, houd de rode draad vast en zorg dat iedereen zich gezien voelt. Mijn stijl is rustig, betrokken en oprecht — niet om de show te stelen, maar om anderen te laten stralen. </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“Iris brengt rust, overzicht en energie tegelijk. Ze maakt een event menselijk.” — organisator leiderschapsevent</a:t>
            </a:r>
          </a:p>
          <a:p>
            <a:pPr algn="l">
              <a:lnSpc>
                <a:spcPts val="2659"/>
              </a:lnSpc>
              <a:spcBef>
                <a:spcPct val="0"/>
              </a:spcBef>
            </a:pPr>
          </a:p>
        </p:txBody>
      </p:sp>
      <p:grpSp>
        <p:nvGrpSpPr>
          <p:cNvPr name="Group 6" id="6"/>
          <p:cNvGrpSpPr/>
          <p:nvPr/>
        </p:nvGrpSpPr>
        <p:grpSpPr>
          <a:xfrm rot="0">
            <a:off x="1122991" y="1028700"/>
            <a:ext cx="5250159" cy="8229600"/>
            <a:chOff x="0" y="0"/>
            <a:chExt cx="1382758" cy="2167467"/>
          </a:xfrm>
        </p:grpSpPr>
        <p:sp>
          <p:nvSpPr>
            <p:cNvPr name="Freeform 7" id="7"/>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8" id="8"/>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2">
              <a:alphaModFix amt="50000"/>
            </a:blip>
            <a:stretch>
              <a:fillRect l="-8236" t="0" r="-481094" b="0"/>
            </a:stretch>
          </a:blipFill>
        </p:spPr>
      </p:sp>
      <p:sp>
        <p:nvSpPr>
          <p:cNvPr name="TextBox 10" id="10"/>
          <p:cNvSpPr txBox="true"/>
          <p:nvPr/>
        </p:nvSpPr>
        <p:spPr>
          <a:xfrm rot="0">
            <a:off x="1481909" y="4820285"/>
            <a:ext cx="3394986" cy="1007745"/>
          </a:xfrm>
          <a:prstGeom prst="rect">
            <a:avLst/>
          </a:prstGeom>
        </p:spPr>
        <p:txBody>
          <a:bodyPr anchor="t" rtlCol="false" tIns="0" lIns="0" bIns="0" rIns="0">
            <a:spAutoFit/>
          </a:bodyPr>
          <a:lstStyle/>
          <a:p>
            <a:pPr algn="ctr">
              <a:lnSpc>
                <a:spcPts val="2800"/>
              </a:lnSpc>
            </a:pPr>
            <a:r>
              <a:rPr lang="en-US" sz="2000" b="true">
                <a:solidFill>
                  <a:srgbClr val="543E31"/>
                </a:solidFill>
                <a:latin typeface="Verdana Bold"/>
                <a:ea typeface="Verdana Bold"/>
                <a:cs typeface="Verdana Bold"/>
                <a:sym typeface="Verdana Bold"/>
              </a:rPr>
              <a:t>Dagvoorzitte</a:t>
            </a:r>
            <a:r>
              <a:rPr lang="en-US" b="true" sz="2000">
                <a:solidFill>
                  <a:srgbClr val="543E31"/>
                </a:solidFill>
                <a:latin typeface="Verdana Bold"/>
                <a:ea typeface="Verdana Bold"/>
                <a:cs typeface="Verdana Bold"/>
                <a:sym typeface="Verdana Bold"/>
              </a:rPr>
              <a:t>r</a:t>
            </a:r>
          </a:p>
          <a:p>
            <a:pPr algn="ctr">
              <a:lnSpc>
                <a:spcPts val="2659"/>
              </a:lnSpc>
            </a:pPr>
          </a:p>
          <a:p>
            <a:pPr algn="ctr">
              <a:lnSpc>
                <a:spcPts val="2659"/>
              </a:lnSpc>
              <a:spcBef>
                <a:spcPct val="0"/>
              </a:spcBef>
            </a:p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3015809"/>
            <a:ext cx="8115300" cy="4630420"/>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Dagvoorzitter – ruimte voor echte gesprekken</a:t>
            </a:r>
          </a:p>
          <a:p>
            <a:pPr algn="l">
              <a:lnSpc>
                <a:spcPts val="3499"/>
              </a:lnSpc>
            </a:pPr>
          </a:p>
          <a:p>
            <a:pPr algn="l">
              <a:lnSpc>
                <a:spcPts val="2659"/>
              </a:lnSpc>
            </a:pPr>
            <a:r>
              <a:rPr lang="en-US" sz="1899">
                <a:solidFill>
                  <a:srgbClr val="543E31"/>
                </a:solidFill>
                <a:latin typeface="Verdana"/>
                <a:ea typeface="Verdana"/>
                <a:cs typeface="Verdana"/>
                <a:sym typeface="Verdana"/>
              </a:rPr>
              <a:t>Als dagvoorzitter verbind ik inhoud en menselijkheid. </a:t>
            </a:r>
          </a:p>
          <a:p>
            <a:pPr algn="l">
              <a:lnSpc>
                <a:spcPts val="2659"/>
              </a:lnSpc>
              <a:spcBef>
                <a:spcPct val="0"/>
              </a:spcBef>
            </a:pPr>
            <a:r>
              <a:rPr lang="en-US" sz="1899">
                <a:solidFill>
                  <a:srgbClr val="543E31"/>
                </a:solidFill>
                <a:latin typeface="Verdana"/>
                <a:ea typeface="Verdana"/>
                <a:cs typeface="Verdana"/>
                <a:sym typeface="Verdana"/>
              </a:rPr>
              <a:t>Ik begeleid congressen, seminars en events met warmte en scherpte. Ik stel vragen die verdiepen, houd de rode draad vast en zorg dat iedereen zich gezien voelt. Mijn stijl is rustig, betrokken en oprecht — niet om de show te stelen, maar om anderen te laten stralen. </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“Iris brengt rust, overzicht en energie tegelijk. Ze maakt een event menselijk.” — organisator leiderschapsevent</a:t>
            </a:r>
          </a:p>
          <a:p>
            <a:pPr algn="l">
              <a:lnSpc>
                <a:spcPts val="2659"/>
              </a:lnSpc>
              <a:spcBef>
                <a:spcPct val="0"/>
              </a:spcBef>
            </a:pPr>
          </a:p>
        </p:txBody>
      </p:sp>
      <p:grpSp>
        <p:nvGrpSpPr>
          <p:cNvPr name="Group 6" id="6"/>
          <p:cNvGrpSpPr/>
          <p:nvPr/>
        </p:nvGrpSpPr>
        <p:grpSpPr>
          <a:xfrm rot="0">
            <a:off x="1122991" y="1028700"/>
            <a:ext cx="5250159" cy="8229600"/>
            <a:chOff x="0" y="0"/>
            <a:chExt cx="1382758" cy="2167467"/>
          </a:xfrm>
        </p:grpSpPr>
        <p:sp>
          <p:nvSpPr>
            <p:cNvPr name="Freeform 7" id="7"/>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8" id="8"/>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2">
              <a:alphaModFix amt="50000"/>
            </a:blip>
            <a:stretch>
              <a:fillRect l="-8236" t="0" r="-481094" b="0"/>
            </a:stretch>
          </a:blipFill>
        </p:spPr>
      </p:sp>
      <p:sp>
        <p:nvSpPr>
          <p:cNvPr name="Freeform 10" id="10"/>
          <p:cNvSpPr/>
          <p:nvPr/>
        </p:nvSpPr>
        <p:spPr>
          <a:xfrm flipH="false" flipV="false" rot="0">
            <a:off x="1057275" y="1028700"/>
            <a:ext cx="5287290" cy="8229600"/>
          </a:xfrm>
          <a:custGeom>
            <a:avLst/>
            <a:gdLst/>
            <a:ahLst/>
            <a:cxnLst/>
            <a:rect r="r" b="b" t="t" l="l"/>
            <a:pathLst>
              <a:path h="8229600" w="5287290">
                <a:moveTo>
                  <a:pt x="0" y="0"/>
                </a:moveTo>
                <a:lnTo>
                  <a:pt x="5287290" y="0"/>
                </a:lnTo>
                <a:lnTo>
                  <a:pt x="5287290" y="8229600"/>
                </a:lnTo>
                <a:lnTo>
                  <a:pt x="0" y="8229600"/>
                </a:lnTo>
                <a:lnTo>
                  <a:pt x="0" y="0"/>
                </a:lnTo>
                <a:close/>
              </a:path>
            </a:pathLst>
          </a:custGeom>
          <a:blipFill>
            <a:blip r:embed="rId3">
              <a:alphaModFix amt="80000"/>
            </a:blip>
            <a:stretch>
              <a:fillRect l="-83183" t="0" r="-50435" b="0"/>
            </a:stretch>
          </a:blipFill>
          <a:ln w="38100" cap="sq">
            <a:solidFill>
              <a:srgbClr val="9A5F41">
                <a:alpha val="80000"/>
              </a:srgbClr>
            </a:solidFill>
            <a:prstDash val="solid"/>
            <a:miter/>
          </a:ln>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3015809"/>
            <a:ext cx="8115300" cy="5297170"/>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Coaching &amp; Programma’s – thuiskomen bij jezelf</a:t>
            </a:r>
          </a:p>
          <a:p>
            <a:pPr algn="l">
              <a:lnSpc>
                <a:spcPts val="3499"/>
              </a:lnSpc>
            </a:pPr>
          </a:p>
          <a:p>
            <a:pPr algn="l">
              <a:lnSpc>
                <a:spcPts val="2659"/>
              </a:lnSpc>
            </a:pPr>
            <a:r>
              <a:rPr lang="en-US" sz="1899">
                <a:solidFill>
                  <a:srgbClr val="543E31"/>
                </a:solidFill>
                <a:latin typeface="Verdana"/>
                <a:ea typeface="Verdana"/>
                <a:cs typeface="Verdana"/>
                <a:sym typeface="Verdana"/>
              </a:rPr>
              <a:t>Ik coach vrouwen die willen groeien in zichtbaarheid, leiderschap en zelfvertrouwen. Samen werken we aan:</a:t>
            </a:r>
          </a:p>
          <a:p>
            <a:pPr algn="l" marL="410209" indent="-205105" lvl="1">
              <a:lnSpc>
                <a:spcPts val="2659"/>
              </a:lnSpc>
              <a:buFont typeface="Arial"/>
              <a:buChar char="•"/>
            </a:pPr>
            <a:r>
              <a:rPr lang="en-US" sz="1899">
                <a:solidFill>
                  <a:srgbClr val="543E31"/>
                </a:solidFill>
                <a:latin typeface="Verdana"/>
                <a:ea typeface="Verdana"/>
                <a:cs typeface="Verdana"/>
                <a:sym typeface="Verdana"/>
              </a:rPr>
              <a:t>Grenzen aangeven en ruimte innemen</a:t>
            </a:r>
          </a:p>
          <a:p>
            <a:pPr algn="l" marL="410209" indent="-205105" lvl="1">
              <a:lnSpc>
                <a:spcPts val="2659"/>
              </a:lnSpc>
              <a:buFont typeface="Arial"/>
              <a:buChar char="•"/>
            </a:pPr>
            <a:r>
              <a:rPr lang="en-US" sz="1899">
                <a:solidFill>
                  <a:srgbClr val="543E31"/>
                </a:solidFill>
                <a:latin typeface="Verdana"/>
                <a:ea typeface="Verdana"/>
                <a:cs typeface="Verdana"/>
                <a:sym typeface="Verdana"/>
              </a:rPr>
              <a:t>Leiden vanuit zachtheid en verbinding</a:t>
            </a:r>
          </a:p>
          <a:p>
            <a:pPr algn="l" marL="410209" indent="-205105" lvl="1">
              <a:lnSpc>
                <a:spcPts val="2659"/>
              </a:lnSpc>
              <a:buFont typeface="Arial"/>
              <a:buChar char="•"/>
            </a:pPr>
            <a:r>
              <a:rPr lang="en-US" sz="1899">
                <a:solidFill>
                  <a:srgbClr val="543E31"/>
                </a:solidFill>
                <a:latin typeface="Verdana"/>
                <a:ea typeface="Verdana"/>
                <a:cs typeface="Verdana"/>
                <a:sym typeface="Verdana"/>
              </a:rPr>
              <a:t>Authentiek communiceren met impact</a:t>
            </a:r>
          </a:p>
          <a:p>
            <a:pPr algn="l">
              <a:lnSpc>
                <a:spcPts val="2659"/>
              </a:lnSpc>
            </a:pPr>
          </a:p>
          <a:p>
            <a:pPr algn="l">
              <a:lnSpc>
                <a:spcPts val="2659"/>
              </a:lnSpc>
              <a:spcBef>
                <a:spcPct val="0"/>
              </a:spcBef>
            </a:pPr>
            <a:r>
              <a:rPr lang="en-US" b="true" sz="1899">
                <a:solidFill>
                  <a:srgbClr val="543E31"/>
                </a:solidFill>
                <a:latin typeface="Verdana Bold"/>
                <a:ea typeface="Verdana Bold"/>
                <a:cs typeface="Verdana Bold"/>
                <a:sym typeface="Verdana Bold"/>
              </a:rPr>
              <a:t>R</a:t>
            </a:r>
            <a:r>
              <a:rPr lang="en-US" b="true" sz="1899">
                <a:solidFill>
                  <a:srgbClr val="543E31"/>
                </a:solidFill>
                <a:latin typeface="Verdana Bold"/>
                <a:ea typeface="Verdana Bold"/>
                <a:cs typeface="Verdana Bold"/>
                <a:sym typeface="Verdana Bold"/>
              </a:rPr>
              <a:t>esultaat: je hoeft niet harder te worden om mee te doen — je mag bijdragen precies zoals je bent.</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“Door Iris durf ik weer ruimte te nemen, op mijn manier.”</a:t>
            </a:r>
          </a:p>
          <a:p>
            <a:pPr algn="l">
              <a:lnSpc>
                <a:spcPts val="2659"/>
              </a:lnSpc>
              <a:spcBef>
                <a:spcPct val="0"/>
              </a:spcBef>
            </a:pPr>
            <a:r>
              <a:rPr lang="en-US" sz="1899">
                <a:solidFill>
                  <a:srgbClr val="543E31"/>
                </a:solidFill>
                <a:latin typeface="Verdana"/>
                <a:ea typeface="Verdana"/>
                <a:cs typeface="Verdana"/>
                <a:sym typeface="Verdana"/>
              </a:rPr>
              <a:t> — deelnemer coachtraject</a:t>
            </a:r>
          </a:p>
          <a:p>
            <a:pPr algn="l">
              <a:lnSpc>
                <a:spcPts val="2659"/>
              </a:lnSpc>
              <a:spcBef>
                <a:spcPct val="0"/>
              </a:spcBef>
            </a:pPr>
          </a:p>
        </p:txBody>
      </p:sp>
      <p:grpSp>
        <p:nvGrpSpPr>
          <p:cNvPr name="Group 6" id="6"/>
          <p:cNvGrpSpPr/>
          <p:nvPr/>
        </p:nvGrpSpPr>
        <p:grpSpPr>
          <a:xfrm rot="0">
            <a:off x="1122991" y="1028700"/>
            <a:ext cx="5250159" cy="8229600"/>
            <a:chOff x="0" y="0"/>
            <a:chExt cx="1382758" cy="2167467"/>
          </a:xfrm>
        </p:grpSpPr>
        <p:sp>
          <p:nvSpPr>
            <p:cNvPr name="Freeform 7" id="7"/>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8" id="8"/>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2">
              <a:alphaModFix amt="50000"/>
            </a:blip>
            <a:stretch>
              <a:fillRect l="-8236" t="0" r="-481094" b="0"/>
            </a:stretch>
          </a:blipFill>
        </p:spPr>
      </p:sp>
      <p:sp>
        <p:nvSpPr>
          <p:cNvPr name="TextBox 10" id="10"/>
          <p:cNvSpPr txBox="true"/>
          <p:nvPr/>
        </p:nvSpPr>
        <p:spPr>
          <a:xfrm rot="0">
            <a:off x="1481909" y="4820285"/>
            <a:ext cx="3394986" cy="1007745"/>
          </a:xfrm>
          <a:prstGeom prst="rect">
            <a:avLst/>
          </a:prstGeom>
        </p:spPr>
        <p:txBody>
          <a:bodyPr anchor="t" rtlCol="false" tIns="0" lIns="0" bIns="0" rIns="0">
            <a:spAutoFit/>
          </a:bodyPr>
          <a:lstStyle/>
          <a:p>
            <a:pPr algn="ctr">
              <a:lnSpc>
                <a:spcPts val="2800"/>
              </a:lnSpc>
            </a:pPr>
            <a:r>
              <a:rPr lang="en-US" sz="2000" b="true">
                <a:solidFill>
                  <a:srgbClr val="543E31"/>
                </a:solidFill>
                <a:latin typeface="Verdana Bold"/>
                <a:ea typeface="Verdana Bold"/>
                <a:cs typeface="Verdana Bold"/>
                <a:sym typeface="Verdana Bold"/>
              </a:rPr>
              <a:t>Coach</a:t>
            </a:r>
          </a:p>
          <a:p>
            <a:pPr algn="ctr">
              <a:lnSpc>
                <a:spcPts val="2659"/>
              </a:lnSpc>
            </a:pPr>
          </a:p>
          <a:p>
            <a:pPr algn="ctr">
              <a:lnSpc>
                <a:spcPts val="2659"/>
              </a:lnSpc>
              <a:spcBef>
                <a:spcPct val="0"/>
              </a:spcBef>
            </a:pP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4816593" cy="2709333"/>
          </a:xfrm>
        </p:grpSpPr>
        <p:sp>
          <p:nvSpPr>
            <p:cNvPr name="Freeform 3" id="3"/>
            <p:cNvSpPr/>
            <p:nvPr/>
          </p:nvSpPr>
          <p:spPr>
            <a:xfrm flipH="false" flipV="false" rot="0">
              <a:off x="0" y="0"/>
              <a:ext cx="4816592" cy="2709333"/>
            </a:xfrm>
            <a:custGeom>
              <a:avLst/>
              <a:gdLst/>
              <a:ahLst/>
              <a:cxnLst/>
              <a:rect r="r" b="b" t="t" l="l"/>
              <a:pathLst>
                <a:path h="2709333" w="4816592">
                  <a:moveTo>
                    <a:pt x="0" y="0"/>
                  </a:moveTo>
                  <a:lnTo>
                    <a:pt x="4816592" y="0"/>
                  </a:lnTo>
                  <a:lnTo>
                    <a:pt x="4816592" y="2709333"/>
                  </a:lnTo>
                  <a:lnTo>
                    <a:pt x="0" y="2709333"/>
                  </a:lnTo>
                  <a:close/>
                </a:path>
              </a:pathLst>
            </a:custGeom>
            <a:solidFill>
              <a:srgbClr val="3E2B1D"/>
            </a:solidFill>
          </p:spPr>
        </p:sp>
        <p:sp>
          <p:nvSpPr>
            <p:cNvPr name="TextBox 4" id="4"/>
            <p:cNvSpPr txBox="true"/>
            <p:nvPr/>
          </p:nvSpPr>
          <p:spPr>
            <a:xfrm>
              <a:off x="0" y="-38100"/>
              <a:ext cx="4816593" cy="2747433"/>
            </a:xfrm>
            <a:prstGeom prst="rect">
              <a:avLst/>
            </a:prstGeom>
          </p:spPr>
          <p:txBody>
            <a:bodyPr anchor="ctr" rtlCol="false" tIns="50800" lIns="50800" bIns="50800" rIns="50800"/>
            <a:lstStyle/>
            <a:p>
              <a:pPr algn="ctr">
                <a:lnSpc>
                  <a:spcPts val="2659"/>
                </a:lnSpc>
                <a:spcBef>
                  <a:spcPct val="0"/>
                </a:spcBef>
              </a:pPr>
            </a:p>
          </p:txBody>
        </p:sp>
      </p:grpSp>
      <p:sp>
        <p:nvSpPr>
          <p:cNvPr name="TextBox 5" id="5"/>
          <p:cNvSpPr txBox="true"/>
          <p:nvPr/>
        </p:nvSpPr>
        <p:spPr>
          <a:xfrm rot="0">
            <a:off x="9144000" y="3015809"/>
            <a:ext cx="8115300" cy="5297170"/>
          </a:xfrm>
          <a:prstGeom prst="rect">
            <a:avLst/>
          </a:prstGeom>
        </p:spPr>
        <p:txBody>
          <a:bodyPr anchor="t" rtlCol="false" tIns="0" lIns="0" bIns="0" rIns="0">
            <a:spAutoFit/>
          </a:bodyPr>
          <a:lstStyle/>
          <a:p>
            <a:pPr algn="l">
              <a:lnSpc>
                <a:spcPts val="3499"/>
              </a:lnSpc>
            </a:pPr>
            <a:r>
              <a:rPr lang="en-US" sz="2499" b="true">
                <a:solidFill>
                  <a:srgbClr val="543E31"/>
                </a:solidFill>
                <a:latin typeface="Verdana Bold"/>
                <a:ea typeface="Verdana Bold"/>
                <a:cs typeface="Verdana Bold"/>
                <a:sym typeface="Verdana Bold"/>
              </a:rPr>
              <a:t>Coaching &amp; Programma’s – thuiskomen bij jezelf</a:t>
            </a:r>
          </a:p>
          <a:p>
            <a:pPr algn="l">
              <a:lnSpc>
                <a:spcPts val="3499"/>
              </a:lnSpc>
            </a:pPr>
          </a:p>
          <a:p>
            <a:pPr algn="l">
              <a:lnSpc>
                <a:spcPts val="2659"/>
              </a:lnSpc>
            </a:pPr>
            <a:r>
              <a:rPr lang="en-US" sz="1899">
                <a:solidFill>
                  <a:srgbClr val="543E31"/>
                </a:solidFill>
                <a:latin typeface="Verdana"/>
                <a:ea typeface="Verdana"/>
                <a:cs typeface="Verdana"/>
                <a:sym typeface="Verdana"/>
              </a:rPr>
              <a:t>Ik coach vrouwen die willen groeien in zichtbaarheid, leiderschap en zelfvertrouwen. Samen werken we aan:</a:t>
            </a:r>
          </a:p>
          <a:p>
            <a:pPr algn="l" marL="410209" indent="-205105" lvl="1">
              <a:lnSpc>
                <a:spcPts val="2659"/>
              </a:lnSpc>
              <a:buFont typeface="Arial"/>
              <a:buChar char="•"/>
            </a:pPr>
            <a:r>
              <a:rPr lang="en-US" sz="1899">
                <a:solidFill>
                  <a:srgbClr val="543E31"/>
                </a:solidFill>
                <a:latin typeface="Verdana"/>
                <a:ea typeface="Verdana"/>
                <a:cs typeface="Verdana"/>
                <a:sym typeface="Verdana"/>
              </a:rPr>
              <a:t>Grenzen aangeven en ruimte innemen</a:t>
            </a:r>
          </a:p>
          <a:p>
            <a:pPr algn="l" marL="410209" indent="-205105" lvl="1">
              <a:lnSpc>
                <a:spcPts val="2659"/>
              </a:lnSpc>
              <a:buFont typeface="Arial"/>
              <a:buChar char="•"/>
            </a:pPr>
            <a:r>
              <a:rPr lang="en-US" sz="1899">
                <a:solidFill>
                  <a:srgbClr val="543E31"/>
                </a:solidFill>
                <a:latin typeface="Verdana"/>
                <a:ea typeface="Verdana"/>
                <a:cs typeface="Verdana"/>
                <a:sym typeface="Verdana"/>
              </a:rPr>
              <a:t>Leiden vanuit zachtheid en verbinding</a:t>
            </a:r>
          </a:p>
          <a:p>
            <a:pPr algn="l" marL="410209" indent="-205105" lvl="1">
              <a:lnSpc>
                <a:spcPts val="2659"/>
              </a:lnSpc>
              <a:buFont typeface="Arial"/>
              <a:buChar char="•"/>
            </a:pPr>
            <a:r>
              <a:rPr lang="en-US" sz="1899">
                <a:solidFill>
                  <a:srgbClr val="543E31"/>
                </a:solidFill>
                <a:latin typeface="Verdana"/>
                <a:ea typeface="Verdana"/>
                <a:cs typeface="Verdana"/>
                <a:sym typeface="Verdana"/>
              </a:rPr>
              <a:t>Authentiek communiceren met impact</a:t>
            </a:r>
          </a:p>
          <a:p>
            <a:pPr algn="l">
              <a:lnSpc>
                <a:spcPts val="2659"/>
              </a:lnSpc>
            </a:pPr>
          </a:p>
          <a:p>
            <a:pPr algn="l">
              <a:lnSpc>
                <a:spcPts val="2659"/>
              </a:lnSpc>
              <a:spcBef>
                <a:spcPct val="0"/>
              </a:spcBef>
            </a:pPr>
            <a:r>
              <a:rPr lang="en-US" b="true" sz="1899">
                <a:solidFill>
                  <a:srgbClr val="543E31"/>
                </a:solidFill>
                <a:latin typeface="Verdana Bold"/>
                <a:ea typeface="Verdana Bold"/>
                <a:cs typeface="Verdana Bold"/>
                <a:sym typeface="Verdana Bold"/>
              </a:rPr>
              <a:t>R</a:t>
            </a:r>
            <a:r>
              <a:rPr lang="en-US" b="true" sz="1899">
                <a:solidFill>
                  <a:srgbClr val="543E31"/>
                </a:solidFill>
                <a:latin typeface="Verdana Bold"/>
                <a:ea typeface="Verdana Bold"/>
                <a:cs typeface="Verdana Bold"/>
                <a:sym typeface="Verdana Bold"/>
              </a:rPr>
              <a:t>esultaat: je hoeft niet harder te worden om mee te doen — je mag bijdragen precies zoals je bent.</a:t>
            </a:r>
          </a:p>
          <a:p>
            <a:pPr algn="l">
              <a:lnSpc>
                <a:spcPts val="2659"/>
              </a:lnSpc>
              <a:spcBef>
                <a:spcPct val="0"/>
              </a:spcBef>
            </a:pPr>
          </a:p>
          <a:p>
            <a:pPr algn="l">
              <a:lnSpc>
                <a:spcPts val="2659"/>
              </a:lnSpc>
              <a:spcBef>
                <a:spcPct val="0"/>
              </a:spcBef>
            </a:pPr>
            <a:r>
              <a:rPr lang="en-US" sz="1899">
                <a:solidFill>
                  <a:srgbClr val="543E31"/>
                </a:solidFill>
                <a:latin typeface="Verdana"/>
                <a:ea typeface="Verdana"/>
                <a:cs typeface="Verdana"/>
                <a:sym typeface="Verdana"/>
              </a:rPr>
              <a:t>“Door Iris durf ik weer ruimte te nemen, op mijn manier.”</a:t>
            </a:r>
          </a:p>
          <a:p>
            <a:pPr algn="l">
              <a:lnSpc>
                <a:spcPts val="2659"/>
              </a:lnSpc>
              <a:spcBef>
                <a:spcPct val="0"/>
              </a:spcBef>
            </a:pPr>
            <a:r>
              <a:rPr lang="en-US" sz="1899">
                <a:solidFill>
                  <a:srgbClr val="543E31"/>
                </a:solidFill>
                <a:latin typeface="Verdana"/>
                <a:ea typeface="Verdana"/>
                <a:cs typeface="Verdana"/>
                <a:sym typeface="Verdana"/>
              </a:rPr>
              <a:t> — deelnemer coachtraject</a:t>
            </a:r>
          </a:p>
          <a:p>
            <a:pPr algn="l">
              <a:lnSpc>
                <a:spcPts val="2659"/>
              </a:lnSpc>
              <a:spcBef>
                <a:spcPct val="0"/>
              </a:spcBef>
            </a:pPr>
          </a:p>
        </p:txBody>
      </p:sp>
      <p:grpSp>
        <p:nvGrpSpPr>
          <p:cNvPr name="Group 6" id="6"/>
          <p:cNvGrpSpPr/>
          <p:nvPr/>
        </p:nvGrpSpPr>
        <p:grpSpPr>
          <a:xfrm rot="0">
            <a:off x="1122991" y="1028700"/>
            <a:ext cx="5250159" cy="8229600"/>
            <a:chOff x="0" y="0"/>
            <a:chExt cx="1382758" cy="2167467"/>
          </a:xfrm>
        </p:grpSpPr>
        <p:sp>
          <p:nvSpPr>
            <p:cNvPr name="Freeform 7" id="7"/>
            <p:cNvSpPr/>
            <p:nvPr/>
          </p:nvSpPr>
          <p:spPr>
            <a:xfrm flipH="false" flipV="false" rot="0">
              <a:off x="0" y="0"/>
              <a:ext cx="1382758" cy="2167467"/>
            </a:xfrm>
            <a:custGeom>
              <a:avLst/>
              <a:gdLst/>
              <a:ahLst/>
              <a:cxnLst/>
              <a:rect r="r" b="b" t="t" l="l"/>
              <a:pathLst>
                <a:path h="2167467" w="1382758">
                  <a:moveTo>
                    <a:pt x="0" y="0"/>
                  </a:moveTo>
                  <a:lnTo>
                    <a:pt x="1382758" y="0"/>
                  </a:lnTo>
                  <a:lnTo>
                    <a:pt x="1382758" y="2167467"/>
                  </a:lnTo>
                  <a:lnTo>
                    <a:pt x="0" y="2167467"/>
                  </a:lnTo>
                  <a:close/>
                </a:path>
              </a:pathLst>
            </a:custGeom>
            <a:solidFill>
              <a:srgbClr val="3E2B1D"/>
            </a:solidFill>
            <a:ln w="38100" cap="sq">
              <a:solidFill>
                <a:srgbClr val="9A5F41"/>
              </a:solidFill>
              <a:prstDash val="solid"/>
              <a:miter/>
            </a:ln>
          </p:spPr>
        </p:sp>
        <p:sp>
          <p:nvSpPr>
            <p:cNvPr name="TextBox 8" id="8"/>
            <p:cNvSpPr txBox="true"/>
            <p:nvPr/>
          </p:nvSpPr>
          <p:spPr>
            <a:xfrm>
              <a:off x="0" y="-38100"/>
              <a:ext cx="1382758" cy="2205567"/>
            </a:xfrm>
            <a:prstGeom prst="rect">
              <a:avLst/>
            </a:prstGeom>
          </p:spPr>
          <p:txBody>
            <a:bodyPr anchor="ctr" rtlCol="false" tIns="50800" lIns="50800" bIns="50800" rIns="50800"/>
            <a:lstStyle/>
            <a:p>
              <a:pPr algn="ctr">
                <a:lnSpc>
                  <a:spcPts val="2659"/>
                </a:lnSpc>
              </a:pPr>
            </a:p>
          </p:txBody>
        </p:sp>
      </p:grpSp>
      <p:sp>
        <p:nvSpPr>
          <p:cNvPr name="Freeform 9" id="9"/>
          <p:cNvSpPr/>
          <p:nvPr/>
        </p:nvSpPr>
        <p:spPr>
          <a:xfrm flipH="false" flipV="false" rot="0">
            <a:off x="5147543" y="1028700"/>
            <a:ext cx="1216082" cy="9277350"/>
          </a:xfrm>
          <a:custGeom>
            <a:avLst/>
            <a:gdLst/>
            <a:ahLst/>
            <a:cxnLst/>
            <a:rect r="r" b="b" t="t" l="l"/>
            <a:pathLst>
              <a:path h="9277350" w="1216082">
                <a:moveTo>
                  <a:pt x="0" y="0"/>
                </a:moveTo>
                <a:lnTo>
                  <a:pt x="1216082" y="0"/>
                </a:lnTo>
                <a:lnTo>
                  <a:pt x="1216082" y="9277350"/>
                </a:lnTo>
                <a:lnTo>
                  <a:pt x="0" y="9277350"/>
                </a:lnTo>
                <a:lnTo>
                  <a:pt x="0" y="0"/>
                </a:lnTo>
                <a:close/>
              </a:path>
            </a:pathLst>
          </a:custGeom>
          <a:blipFill>
            <a:blip r:embed="rId2">
              <a:alphaModFix amt="50000"/>
            </a:blip>
            <a:stretch>
              <a:fillRect l="-8236" t="0" r="-481094" b="0"/>
            </a:stretch>
          </a:blipFill>
        </p:spPr>
      </p:sp>
      <p:sp>
        <p:nvSpPr>
          <p:cNvPr name="Freeform 10" id="10"/>
          <p:cNvSpPr/>
          <p:nvPr/>
        </p:nvSpPr>
        <p:spPr>
          <a:xfrm flipH="false" flipV="false" rot="0">
            <a:off x="1113466" y="1028700"/>
            <a:ext cx="5250159" cy="8229600"/>
          </a:xfrm>
          <a:custGeom>
            <a:avLst/>
            <a:gdLst/>
            <a:ahLst/>
            <a:cxnLst/>
            <a:rect r="r" b="b" t="t" l="l"/>
            <a:pathLst>
              <a:path h="8229600" w="5250159">
                <a:moveTo>
                  <a:pt x="0" y="0"/>
                </a:moveTo>
                <a:lnTo>
                  <a:pt x="5250159" y="0"/>
                </a:lnTo>
                <a:lnTo>
                  <a:pt x="5250159" y="8229600"/>
                </a:lnTo>
                <a:lnTo>
                  <a:pt x="0" y="8229600"/>
                </a:lnTo>
                <a:lnTo>
                  <a:pt x="0" y="0"/>
                </a:lnTo>
                <a:close/>
              </a:path>
            </a:pathLst>
          </a:custGeom>
          <a:blipFill>
            <a:blip r:embed="rId3">
              <a:alphaModFix amt="80000"/>
            </a:blip>
            <a:stretch>
              <a:fillRect l="0" t="0" r="-4434" b="0"/>
            </a:stretch>
          </a:blipFill>
          <a:ln w="38100" cap="sq">
            <a:solidFill>
              <a:srgbClr val="9A5F41">
                <a:alpha val="80000"/>
              </a:srgbClr>
            </a:solidFill>
            <a:prstDash val="solid"/>
            <a:miter/>
          </a:ln>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DAG2yYJxbEw</dc:identifier>
  <dcterms:modified xsi:type="dcterms:W3CDTF">2011-08-01T06:04:30Z</dcterms:modified>
  <cp:revision>1</cp:revision>
  <dc:title>Media pakket</dc:title>
</cp:coreProperties>
</file>